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F3816C-A907-4D62-A26C-BCEA64FCE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48C5E06-4FED-4FC6-89F8-761126C66C82}">
      <dgm:prSet/>
      <dgm:spPr/>
      <dgm:t>
        <a:bodyPr/>
        <a:lstStyle/>
        <a:p>
          <a:pPr>
            <a:defRPr cap="all"/>
          </a:pPr>
          <a:r>
            <a:rPr lang="en-US" b="0" baseline="0"/>
            <a:t>Symbolic Regression: Discovering mathematical expressions that fit data</a:t>
          </a:r>
          <a:endParaRPr lang="en-US"/>
        </a:p>
      </dgm:t>
    </dgm:pt>
    <dgm:pt modelId="{F609CE8B-F7FC-4E3C-A995-917BC382AF5E}" type="parTrans" cxnId="{E586D419-53A5-468C-A4D2-CFD97B7A42D3}">
      <dgm:prSet/>
      <dgm:spPr/>
      <dgm:t>
        <a:bodyPr/>
        <a:lstStyle/>
        <a:p>
          <a:endParaRPr lang="en-US"/>
        </a:p>
      </dgm:t>
    </dgm:pt>
    <dgm:pt modelId="{E46D3CE6-B65B-4EA1-84CD-5548F6D0A1D9}" type="sibTrans" cxnId="{E586D419-53A5-468C-A4D2-CFD97B7A42D3}">
      <dgm:prSet/>
      <dgm:spPr/>
      <dgm:t>
        <a:bodyPr/>
        <a:lstStyle/>
        <a:p>
          <a:endParaRPr lang="en-US"/>
        </a:p>
      </dgm:t>
    </dgm:pt>
    <dgm:pt modelId="{F1A35EE4-3240-43B9-817C-AE492E91A981}">
      <dgm:prSet/>
      <dgm:spPr/>
      <dgm:t>
        <a:bodyPr/>
        <a:lstStyle/>
        <a:p>
          <a:pPr>
            <a:defRPr cap="all"/>
          </a:pPr>
          <a:r>
            <a:rPr lang="en-US" b="0" baseline="0"/>
            <a:t>Automated Program Synthesis: Generating computer programs</a:t>
          </a:r>
          <a:endParaRPr lang="en-US"/>
        </a:p>
      </dgm:t>
    </dgm:pt>
    <dgm:pt modelId="{85BAFB73-C094-424B-AAB4-A061F39D0BD1}" type="parTrans" cxnId="{5603A739-0230-4025-8826-02A86FDCBB0C}">
      <dgm:prSet/>
      <dgm:spPr/>
      <dgm:t>
        <a:bodyPr/>
        <a:lstStyle/>
        <a:p>
          <a:endParaRPr lang="en-US"/>
        </a:p>
      </dgm:t>
    </dgm:pt>
    <dgm:pt modelId="{68952915-54BB-4226-84F2-66B562E65ABA}" type="sibTrans" cxnId="{5603A739-0230-4025-8826-02A86FDCBB0C}">
      <dgm:prSet/>
      <dgm:spPr/>
      <dgm:t>
        <a:bodyPr/>
        <a:lstStyle/>
        <a:p>
          <a:endParaRPr lang="en-US"/>
        </a:p>
      </dgm:t>
    </dgm:pt>
    <dgm:pt modelId="{BF9874F9-F835-4BB2-A4AC-1C1F67332473}">
      <dgm:prSet/>
      <dgm:spPr/>
      <dgm:t>
        <a:bodyPr/>
        <a:lstStyle/>
        <a:p>
          <a:pPr>
            <a:defRPr cap="all"/>
          </a:pPr>
          <a:r>
            <a:rPr lang="en-US" b="0" baseline="0"/>
            <a:t>Game AI: Evolving strategies for games</a:t>
          </a:r>
          <a:endParaRPr lang="en-US"/>
        </a:p>
      </dgm:t>
    </dgm:pt>
    <dgm:pt modelId="{C1449B7E-53B6-4836-9DE1-7DC5757955EC}" type="parTrans" cxnId="{B2D7BF32-2B1A-4E47-BB69-1305088C3180}">
      <dgm:prSet/>
      <dgm:spPr/>
      <dgm:t>
        <a:bodyPr/>
        <a:lstStyle/>
        <a:p>
          <a:endParaRPr lang="en-US"/>
        </a:p>
      </dgm:t>
    </dgm:pt>
    <dgm:pt modelId="{F1F2B724-F54F-4258-B1BE-85B546E9E3AC}" type="sibTrans" cxnId="{B2D7BF32-2B1A-4E47-BB69-1305088C3180}">
      <dgm:prSet/>
      <dgm:spPr/>
      <dgm:t>
        <a:bodyPr/>
        <a:lstStyle/>
        <a:p>
          <a:endParaRPr lang="en-US"/>
        </a:p>
      </dgm:t>
    </dgm:pt>
    <dgm:pt modelId="{A091F0E4-998C-4EE8-97B9-BC63C93E5424}">
      <dgm:prSet/>
      <dgm:spPr/>
      <dgm:t>
        <a:bodyPr/>
        <a:lstStyle/>
        <a:p>
          <a:pPr>
            <a:defRPr cap="all"/>
          </a:pPr>
          <a:r>
            <a:rPr lang="en-US" b="0" baseline="0"/>
            <a:t>Circuit Design: Evolving electronic circuit designs</a:t>
          </a:r>
          <a:endParaRPr lang="en-US"/>
        </a:p>
      </dgm:t>
    </dgm:pt>
    <dgm:pt modelId="{95804492-13C4-4052-AF22-428ABBEE5F01}" type="parTrans" cxnId="{DF5D1000-F7A0-4125-955A-CA19FFBA5E8D}">
      <dgm:prSet/>
      <dgm:spPr/>
      <dgm:t>
        <a:bodyPr/>
        <a:lstStyle/>
        <a:p>
          <a:endParaRPr lang="en-US"/>
        </a:p>
      </dgm:t>
    </dgm:pt>
    <dgm:pt modelId="{5945EDBD-5405-420D-801D-CEC3593D1421}" type="sibTrans" cxnId="{DF5D1000-F7A0-4125-955A-CA19FFBA5E8D}">
      <dgm:prSet/>
      <dgm:spPr/>
      <dgm:t>
        <a:bodyPr/>
        <a:lstStyle/>
        <a:p>
          <a:endParaRPr lang="en-US"/>
        </a:p>
      </dgm:t>
    </dgm:pt>
    <dgm:pt modelId="{4AE672E5-7C65-4EC9-9DEB-11C333AE73EF}" type="pres">
      <dgm:prSet presAssocID="{75F3816C-A907-4D62-A26C-BCEA64FCEA2B}" presName="root" presStyleCnt="0">
        <dgm:presLayoutVars>
          <dgm:dir/>
          <dgm:resizeHandles val="exact"/>
        </dgm:presLayoutVars>
      </dgm:prSet>
      <dgm:spPr/>
    </dgm:pt>
    <dgm:pt modelId="{1C8FD7B5-AAF2-4DE7-B16B-8AD8646E1AEB}" type="pres">
      <dgm:prSet presAssocID="{648C5E06-4FED-4FC6-89F8-761126C66C82}" presName="compNode" presStyleCnt="0"/>
      <dgm:spPr/>
    </dgm:pt>
    <dgm:pt modelId="{0FFDC335-058C-494B-960F-5AA9DB275F7A}" type="pres">
      <dgm:prSet presAssocID="{648C5E06-4FED-4FC6-89F8-761126C66C82}" presName="iconBgRect" presStyleLbl="bgShp" presStyleIdx="0" presStyleCnt="4"/>
      <dgm:spPr/>
    </dgm:pt>
    <dgm:pt modelId="{32D3C772-4498-4F55-9EB5-3163584ED79F}" type="pres">
      <dgm:prSet presAssocID="{648C5E06-4FED-4FC6-89F8-761126C66C8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ze"/>
        </a:ext>
      </dgm:extLst>
    </dgm:pt>
    <dgm:pt modelId="{077415AF-EEDD-4BBF-AF4D-0D94919090EC}" type="pres">
      <dgm:prSet presAssocID="{648C5E06-4FED-4FC6-89F8-761126C66C82}" presName="spaceRect" presStyleCnt="0"/>
      <dgm:spPr/>
    </dgm:pt>
    <dgm:pt modelId="{12A3A45E-1E7C-433C-B2B7-120D73581130}" type="pres">
      <dgm:prSet presAssocID="{648C5E06-4FED-4FC6-89F8-761126C66C82}" presName="textRect" presStyleLbl="revTx" presStyleIdx="0" presStyleCnt="4">
        <dgm:presLayoutVars>
          <dgm:chMax val="1"/>
          <dgm:chPref val="1"/>
        </dgm:presLayoutVars>
      </dgm:prSet>
      <dgm:spPr/>
    </dgm:pt>
    <dgm:pt modelId="{B700BDF3-355D-4987-B10F-70E367417B22}" type="pres">
      <dgm:prSet presAssocID="{E46D3CE6-B65B-4EA1-84CD-5548F6D0A1D9}" presName="sibTrans" presStyleCnt="0"/>
      <dgm:spPr/>
    </dgm:pt>
    <dgm:pt modelId="{18B53998-058A-4400-AEB9-2C0283B3CFAB}" type="pres">
      <dgm:prSet presAssocID="{F1A35EE4-3240-43B9-817C-AE492E91A981}" presName="compNode" presStyleCnt="0"/>
      <dgm:spPr/>
    </dgm:pt>
    <dgm:pt modelId="{AE63DA3D-97E5-4088-9DF9-7A9E5322EC13}" type="pres">
      <dgm:prSet presAssocID="{F1A35EE4-3240-43B9-817C-AE492E91A981}" presName="iconBgRect" presStyleLbl="bgShp" presStyleIdx="1" presStyleCnt="4"/>
      <dgm:spPr/>
    </dgm:pt>
    <dgm:pt modelId="{21E95359-C7C5-4B4E-B99C-C602935AC0CA}" type="pres">
      <dgm:prSet presAssocID="{F1A35EE4-3240-43B9-817C-AE492E91A98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8AD2C745-479B-4CF8-9F1B-9FFE3EC8277F}" type="pres">
      <dgm:prSet presAssocID="{F1A35EE4-3240-43B9-817C-AE492E91A981}" presName="spaceRect" presStyleCnt="0"/>
      <dgm:spPr/>
    </dgm:pt>
    <dgm:pt modelId="{5C6E5011-7600-4E69-BA44-6AD5014BF1CF}" type="pres">
      <dgm:prSet presAssocID="{F1A35EE4-3240-43B9-817C-AE492E91A981}" presName="textRect" presStyleLbl="revTx" presStyleIdx="1" presStyleCnt="4">
        <dgm:presLayoutVars>
          <dgm:chMax val="1"/>
          <dgm:chPref val="1"/>
        </dgm:presLayoutVars>
      </dgm:prSet>
      <dgm:spPr/>
    </dgm:pt>
    <dgm:pt modelId="{2AFA67AF-AEA4-486B-92F1-DD95A4A5CE60}" type="pres">
      <dgm:prSet presAssocID="{68952915-54BB-4226-84F2-66B562E65ABA}" presName="sibTrans" presStyleCnt="0"/>
      <dgm:spPr/>
    </dgm:pt>
    <dgm:pt modelId="{A3DF58BC-921E-401D-9245-826E08F8A452}" type="pres">
      <dgm:prSet presAssocID="{BF9874F9-F835-4BB2-A4AC-1C1F67332473}" presName="compNode" presStyleCnt="0"/>
      <dgm:spPr/>
    </dgm:pt>
    <dgm:pt modelId="{999ADCD9-E30C-42C3-8920-039CCD28023F}" type="pres">
      <dgm:prSet presAssocID="{BF9874F9-F835-4BB2-A4AC-1C1F67332473}" presName="iconBgRect" presStyleLbl="bgShp" presStyleIdx="2" presStyleCnt="4"/>
      <dgm:spPr/>
    </dgm:pt>
    <dgm:pt modelId="{628CFB58-2CD2-42B0-B32E-B3D4E95D0A5B}" type="pres">
      <dgm:prSet presAssocID="{BF9874F9-F835-4BB2-A4AC-1C1F6733247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ing Cards"/>
        </a:ext>
      </dgm:extLst>
    </dgm:pt>
    <dgm:pt modelId="{0D3C6399-FF4A-48F6-9ACF-7C6D34B01F9C}" type="pres">
      <dgm:prSet presAssocID="{BF9874F9-F835-4BB2-A4AC-1C1F67332473}" presName="spaceRect" presStyleCnt="0"/>
      <dgm:spPr/>
    </dgm:pt>
    <dgm:pt modelId="{C87A9174-8615-4958-BD44-73C2B2ADD25A}" type="pres">
      <dgm:prSet presAssocID="{BF9874F9-F835-4BB2-A4AC-1C1F67332473}" presName="textRect" presStyleLbl="revTx" presStyleIdx="2" presStyleCnt="4">
        <dgm:presLayoutVars>
          <dgm:chMax val="1"/>
          <dgm:chPref val="1"/>
        </dgm:presLayoutVars>
      </dgm:prSet>
      <dgm:spPr/>
    </dgm:pt>
    <dgm:pt modelId="{EF23A5A4-DE45-4CAD-9735-0E25817D9407}" type="pres">
      <dgm:prSet presAssocID="{F1F2B724-F54F-4258-B1BE-85B546E9E3AC}" presName="sibTrans" presStyleCnt="0"/>
      <dgm:spPr/>
    </dgm:pt>
    <dgm:pt modelId="{FD4E9FA8-5316-43DC-9276-1417AF996F8E}" type="pres">
      <dgm:prSet presAssocID="{A091F0E4-998C-4EE8-97B9-BC63C93E5424}" presName="compNode" presStyleCnt="0"/>
      <dgm:spPr/>
    </dgm:pt>
    <dgm:pt modelId="{03F86C6F-1A7B-4C45-988D-F8064D69CFEC}" type="pres">
      <dgm:prSet presAssocID="{A091F0E4-998C-4EE8-97B9-BC63C93E5424}" presName="iconBgRect" presStyleLbl="bgShp" presStyleIdx="3" presStyleCnt="4"/>
      <dgm:spPr/>
    </dgm:pt>
    <dgm:pt modelId="{54807BE1-D08B-4D98-B3E3-9B69B910EDA8}" type="pres">
      <dgm:prSet presAssocID="{A091F0E4-998C-4EE8-97B9-BC63C93E542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3114230A-010F-4555-A9E2-4694DB6C3FBF}" type="pres">
      <dgm:prSet presAssocID="{A091F0E4-998C-4EE8-97B9-BC63C93E5424}" presName="spaceRect" presStyleCnt="0"/>
      <dgm:spPr/>
    </dgm:pt>
    <dgm:pt modelId="{FDD1E261-7B05-4893-A71F-2769210B9CE9}" type="pres">
      <dgm:prSet presAssocID="{A091F0E4-998C-4EE8-97B9-BC63C93E5424}" presName="textRect" presStyleLbl="revTx" presStyleIdx="3" presStyleCnt="4">
        <dgm:presLayoutVars>
          <dgm:chMax val="1"/>
          <dgm:chPref val="1"/>
        </dgm:presLayoutVars>
      </dgm:prSet>
      <dgm:spPr/>
    </dgm:pt>
  </dgm:ptLst>
  <dgm:cxnLst>
    <dgm:cxn modelId="{DF5D1000-F7A0-4125-955A-CA19FFBA5E8D}" srcId="{75F3816C-A907-4D62-A26C-BCEA64FCEA2B}" destId="{A091F0E4-998C-4EE8-97B9-BC63C93E5424}" srcOrd="3" destOrd="0" parTransId="{95804492-13C4-4052-AF22-428ABBEE5F01}" sibTransId="{5945EDBD-5405-420D-801D-CEC3593D1421}"/>
    <dgm:cxn modelId="{FB69DA0E-046A-4407-8B7B-CB91E752E3B1}" type="presOf" srcId="{BF9874F9-F835-4BB2-A4AC-1C1F67332473}" destId="{C87A9174-8615-4958-BD44-73C2B2ADD25A}" srcOrd="0" destOrd="0" presId="urn:microsoft.com/office/officeart/2018/5/layout/IconCircleLabelList"/>
    <dgm:cxn modelId="{E586D419-53A5-468C-A4D2-CFD97B7A42D3}" srcId="{75F3816C-A907-4D62-A26C-BCEA64FCEA2B}" destId="{648C5E06-4FED-4FC6-89F8-761126C66C82}" srcOrd="0" destOrd="0" parTransId="{F609CE8B-F7FC-4E3C-A995-917BC382AF5E}" sibTransId="{E46D3CE6-B65B-4EA1-84CD-5548F6D0A1D9}"/>
    <dgm:cxn modelId="{B2D7BF32-2B1A-4E47-BB69-1305088C3180}" srcId="{75F3816C-A907-4D62-A26C-BCEA64FCEA2B}" destId="{BF9874F9-F835-4BB2-A4AC-1C1F67332473}" srcOrd="2" destOrd="0" parTransId="{C1449B7E-53B6-4836-9DE1-7DC5757955EC}" sibTransId="{F1F2B724-F54F-4258-B1BE-85B546E9E3AC}"/>
    <dgm:cxn modelId="{5603A739-0230-4025-8826-02A86FDCBB0C}" srcId="{75F3816C-A907-4D62-A26C-BCEA64FCEA2B}" destId="{F1A35EE4-3240-43B9-817C-AE492E91A981}" srcOrd="1" destOrd="0" parTransId="{85BAFB73-C094-424B-AAB4-A061F39D0BD1}" sibTransId="{68952915-54BB-4226-84F2-66B562E65ABA}"/>
    <dgm:cxn modelId="{A9C13471-064B-4E8C-ADF4-B6C47B89683E}" type="presOf" srcId="{648C5E06-4FED-4FC6-89F8-761126C66C82}" destId="{12A3A45E-1E7C-433C-B2B7-120D73581130}" srcOrd="0" destOrd="0" presId="urn:microsoft.com/office/officeart/2018/5/layout/IconCircleLabelList"/>
    <dgm:cxn modelId="{F2E1E393-FFAB-47D8-B7D6-928D0CD0F584}" type="presOf" srcId="{F1A35EE4-3240-43B9-817C-AE492E91A981}" destId="{5C6E5011-7600-4E69-BA44-6AD5014BF1CF}" srcOrd="0" destOrd="0" presId="urn:microsoft.com/office/officeart/2018/5/layout/IconCircleLabelList"/>
    <dgm:cxn modelId="{53A135A0-B716-45FF-99FF-B851C88C6835}" type="presOf" srcId="{75F3816C-A907-4D62-A26C-BCEA64FCEA2B}" destId="{4AE672E5-7C65-4EC9-9DEB-11C333AE73EF}" srcOrd="0" destOrd="0" presId="urn:microsoft.com/office/officeart/2018/5/layout/IconCircleLabelList"/>
    <dgm:cxn modelId="{D14F8ED8-C5A1-4C3D-9629-0B96FD378AE9}" type="presOf" srcId="{A091F0E4-998C-4EE8-97B9-BC63C93E5424}" destId="{FDD1E261-7B05-4893-A71F-2769210B9CE9}" srcOrd="0" destOrd="0" presId="urn:microsoft.com/office/officeart/2018/5/layout/IconCircleLabelList"/>
    <dgm:cxn modelId="{543B6738-45BB-4173-9345-EB89E68946EF}" type="presParOf" srcId="{4AE672E5-7C65-4EC9-9DEB-11C333AE73EF}" destId="{1C8FD7B5-AAF2-4DE7-B16B-8AD8646E1AEB}" srcOrd="0" destOrd="0" presId="urn:microsoft.com/office/officeart/2018/5/layout/IconCircleLabelList"/>
    <dgm:cxn modelId="{F6003D33-5659-4293-8F6D-7462112DB82D}" type="presParOf" srcId="{1C8FD7B5-AAF2-4DE7-B16B-8AD8646E1AEB}" destId="{0FFDC335-058C-494B-960F-5AA9DB275F7A}" srcOrd="0" destOrd="0" presId="urn:microsoft.com/office/officeart/2018/5/layout/IconCircleLabelList"/>
    <dgm:cxn modelId="{5F98D0F9-8AC8-4D4F-B073-61281EA8EA69}" type="presParOf" srcId="{1C8FD7B5-AAF2-4DE7-B16B-8AD8646E1AEB}" destId="{32D3C772-4498-4F55-9EB5-3163584ED79F}" srcOrd="1" destOrd="0" presId="urn:microsoft.com/office/officeart/2018/5/layout/IconCircleLabelList"/>
    <dgm:cxn modelId="{5B9015D5-19C0-497C-8329-E994326D7844}" type="presParOf" srcId="{1C8FD7B5-AAF2-4DE7-B16B-8AD8646E1AEB}" destId="{077415AF-EEDD-4BBF-AF4D-0D94919090EC}" srcOrd="2" destOrd="0" presId="urn:microsoft.com/office/officeart/2018/5/layout/IconCircleLabelList"/>
    <dgm:cxn modelId="{AB86A5BD-A835-4E2B-AF9D-12F11DC32297}" type="presParOf" srcId="{1C8FD7B5-AAF2-4DE7-B16B-8AD8646E1AEB}" destId="{12A3A45E-1E7C-433C-B2B7-120D73581130}" srcOrd="3" destOrd="0" presId="urn:microsoft.com/office/officeart/2018/5/layout/IconCircleLabelList"/>
    <dgm:cxn modelId="{6D2C05AC-D4B4-4CCD-B5B8-2275BDE39FB1}" type="presParOf" srcId="{4AE672E5-7C65-4EC9-9DEB-11C333AE73EF}" destId="{B700BDF3-355D-4987-B10F-70E367417B22}" srcOrd="1" destOrd="0" presId="urn:microsoft.com/office/officeart/2018/5/layout/IconCircleLabelList"/>
    <dgm:cxn modelId="{E6C48CF5-CC58-4011-96A6-FF9CA4F6A4FC}" type="presParOf" srcId="{4AE672E5-7C65-4EC9-9DEB-11C333AE73EF}" destId="{18B53998-058A-4400-AEB9-2C0283B3CFAB}" srcOrd="2" destOrd="0" presId="urn:microsoft.com/office/officeart/2018/5/layout/IconCircleLabelList"/>
    <dgm:cxn modelId="{3271A271-341D-4738-85DD-BAC937C69AE4}" type="presParOf" srcId="{18B53998-058A-4400-AEB9-2C0283B3CFAB}" destId="{AE63DA3D-97E5-4088-9DF9-7A9E5322EC13}" srcOrd="0" destOrd="0" presId="urn:microsoft.com/office/officeart/2018/5/layout/IconCircleLabelList"/>
    <dgm:cxn modelId="{5097BE10-E526-4ADD-B120-DDCC04AF5C7E}" type="presParOf" srcId="{18B53998-058A-4400-AEB9-2C0283B3CFAB}" destId="{21E95359-C7C5-4B4E-B99C-C602935AC0CA}" srcOrd="1" destOrd="0" presId="urn:microsoft.com/office/officeart/2018/5/layout/IconCircleLabelList"/>
    <dgm:cxn modelId="{6A7F70DB-269C-4E26-9D87-BF028202A20D}" type="presParOf" srcId="{18B53998-058A-4400-AEB9-2C0283B3CFAB}" destId="{8AD2C745-479B-4CF8-9F1B-9FFE3EC8277F}" srcOrd="2" destOrd="0" presId="urn:microsoft.com/office/officeart/2018/5/layout/IconCircleLabelList"/>
    <dgm:cxn modelId="{57335511-EDE7-42F1-BFF0-9AAAB3D4BE36}" type="presParOf" srcId="{18B53998-058A-4400-AEB9-2C0283B3CFAB}" destId="{5C6E5011-7600-4E69-BA44-6AD5014BF1CF}" srcOrd="3" destOrd="0" presId="urn:microsoft.com/office/officeart/2018/5/layout/IconCircleLabelList"/>
    <dgm:cxn modelId="{7B2AF153-D6A4-4F8B-B836-46A6C1485A1D}" type="presParOf" srcId="{4AE672E5-7C65-4EC9-9DEB-11C333AE73EF}" destId="{2AFA67AF-AEA4-486B-92F1-DD95A4A5CE60}" srcOrd="3" destOrd="0" presId="urn:microsoft.com/office/officeart/2018/5/layout/IconCircleLabelList"/>
    <dgm:cxn modelId="{53887751-FF44-4B0B-84CD-28B98CF0D8D4}" type="presParOf" srcId="{4AE672E5-7C65-4EC9-9DEB-11C333AE73EF}" destId="{A3DF58BC-921E-401D-9245-826E08F8A452}" srcOrd="4" destOrd="0" presId="urn:microsoft.com/office/officeart/2018/5/layout/IconCircleLabelList"/>
    <dgm:cxn modelId="{5F7146BD-A940-4C3D-AE98-EFD5972ABE7A}" type="presParOf" srcId="{A3DF58BC-921E-401D-9245-826E08F8A452}" destId="{999ADCD9-E30C-42C3-8920-039CCD28023F}" srcOrd="0" destOrd="0" presId="urn:microsoft.com/office/officeart/2018/5/layout/IconCircleLabelList"/>
    <dgm:cxn modelId="{A0C16343-0B5C-47A4-871D-232C47EDDE2A}" type="presParOf" srcId="{A3DF58BC-921E-401D-9245-826E08F8A452}" destId="{628CFB58-2CD2-42B0-B32E-B3D4E95D0A5B}" srcOrd="1" destOrd="0" presId="urn:microsoft.com/office/officeart/2018/5/layout/IconCircleLabelList"/>
    <dgm:cxn modelId="{7C0B6F69-32C4-4793-918A-4DE4A6DC627D}" type="presParOf" srcId="{A3DF58BC-921E-401D-9245-826E08F8A452}" destId="{0D3C6399-FF4A-48F6-9ACF-7C6D34B01F9C}" srcOrd="2" destOrd="0" presId="urn:microsoft.com/office/officeart/2018/5/layout/IconCircleLabelList"/>
    <dgm:cxn modelId="{CE789C65-0E40-494A-A369-5FADB892A5EE}" type="presParOf" srcId="{A3DF58BC-921E-401D-9245-826E08F8A452}" destId="{C87A9174-8615-4958-BD44-73C2B2ADD25A}" srcOrd="3" destOrd="0" presId="urn:microsoft.com/office/officeart/2018/5/layout/IconCircleLabelList"/>
    <dgm:cxn modelId="{5574EE5A-A956-497F-B6E9-3EE12721D9AF}" type="presParOf" srcId="{4AE672E5-7C65-4EC9-9DEB-11C333AE73EF}" destId="{EF23A5A4-DE45-4CAD-9735-0E25817D9407}" srcOrd="5" destOrd="0" presId="urn:microsoft.com/office/officeart/2018/5/layout/IconCircleLabelList"/>
    <dgm:cxn modelId="{767F2C43-F5E5-4BD5-9E18-25FECD646D8B}" type="presParOf" srcId="{4AE672E5-7C65-4EC9-9DEB-11C333AE73EF}" destId="{FD4E9FA8-5316-43DC-9276-1417AF996F8E}" srcOrd="6" destOrd="0" presId="urn:microsoft.com/office/officeart/2018/5/layout/IconCircleLabelList"/>
    <dgm:cxn modelId="{68D29110-F5EA-41C2-AE75-3A112FE7B0D8}" type="presParOf" srcId="{FD4E9FA8-5316-43DC-9276-1417AF996F8E}" destId="{03F86C6F-1A7B-4C45-988D-F8064D69CFEC}" srcOrd="0" destOrd="0" presId="urn:microsoft.com/office/officeart/2018/5/layout/IconCircleLabelList"/>
    <dgm:cxn modelId="{F1AA6805-1DDF-465C-A2F1-40ABE6B979E2}" type="presParOf" srcId="{FD4E9FA8-5316-43DC-9276-1417AF996F8E}" destId="{54807BE1-D08B-4D98-B3E3-9B69B910EDA8}" srcOrd="1" destOrd="0" presId="urn:microsoft.com/office/officeart/2018/5/layout/IconCircleLabelList"/>
    <dgm:cxn modelId="{7259E1C7-1CCE-4B8A-AEC0-9B021CEA398E}" type="presParOf" srcId="{FD4E9FA8-5316-43DC-9276-1417AF996F8E}" destId="{3114230A-010F-4555-A9E2-4694DB6C3FBF}" srcOrd="2" destOrd="0" presId="urn:microsoft.com/office/officeart/2018/5/layout/IconCircleLabelList"/>
    <dgm:cxn modelId="{00EA7AF1-342D-4FDF-87A1-540562B49948}" type="presParOf" srcId="{FD4E9FA8-5316-43DC-9276-1417AF996F8E}" destId="{FDD1E261-7B05-4893-A71F-2769210B9CE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DC335-058C-494B-960F-5AA9DB275F7A}">
      <dsp:nvSpPr>
        <dsp:cNvPr id="0" name=""/>
        <dsp:cNvSpPr/>
      </dsp:nvSpPr>
      <dsp:spPr>
        <a:xfrm>
          <a:off x="663175" y="30606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D3C772-4498-4F55-9EB5-3163584ED79F}">
      <dsp:nvSpPr>
        <dsp:cNvPr id="0" name=""/>
        <dsp:cNvSpPr/>
      </dsp:nvSpPr>
      <dsp:spPr>
        <a:xfrm>
          <a:off x="897175" y="54006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A3A45E-1E7C-433C-B2B7-120D73581130}">
      <dsp:nvSpPr>
        <dsp:cNvPr id="0" name=""/>
        <dsp:cNvSpPr/>
      </dsp:nvSpPr>
      <dsp:spPr>
        <a:xfrm>
          <a:off x="312175" y="1746060"/>
          <a:ext cx="1800000" cy="123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kern="1200" baseline="0"/>
            <a:t>Symbolic Regression: Discovering mathematical expressions that fit data</a:t>
          </a:r>
          <a:endParaRPr lang="en-US" sz="1100" kern="1200"/>
        </a:p>
      </dsp:txBody>
      <dsp:txXfrm>
        <a:off x="312175" y="1746060"/>
        <a:ext cx="1800000" cy="1237500"/>
      </dsp:txXfrm>
    </dsp:sp>
    <dsp:sp modelId="{AE63DA3D-97E5-4088-9DF9-7A9E5322EC13}">
      <dsp:nvSpPr>
        <dsp:cNvPr id="0" name=""/>
        <dsp:cNvSpPr/>
      </dsp:nvSpPr>
      <dsp:spPr>
        <a:xfrm>
          <a:off x="2778175" y="30606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E95359-C7C5-4B4E-B99C-C602935AC0CA}">
      <dsp:nvSpPr>
        <dsp:cNvPr id="0" name=""/>
        <dsp:cNvSpPr/>
      </dsp:nvSpPr>
      <dsp:spPr>
        <a:xfrm>
          <a:off x="3012175" y="54006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6E5011-7600-4E69-BA44-6AD5014BF1CF}">
      <dsp:nvSpPr>
        <dsp:cNvPr id="0" name=""/>
        <dsp:cNvSpPr/>
      </dsp:nvSpPr>
      <dsp:spPr>
        <a:xfrm>
          <a:off x="2427175" y="1746060"/>
          <a:ext cx="1800000" cy="123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kern="1200" baseline="0"/>
            <a:t>Automated Program Synthesis: Generating computer programs</a:t>
          </a:r>
          <a:endParaRPr lang="en-US" sz="1100" kern="1200"/>
        </a:p>
      </dsp:txBody>
      <dsp:txXfrm>
        <a:off x="2427175" y="1746060"/>
        <a:ext cx="1800000" cy="1237500"/>
      </dsp:txXfrm>
    </dsp:sp>
    <dsp:sp modelId="{999ADCD9-E30C-42C3-8920-039CCD28023F}">
      <dsp:nvSpPr>
        <dsp:cNvPr id="0" name=""/>
        <dsp:cNvSpPr/>
      </dsp:nvSpPr>
      <dsp:spPr>
        <a:xfrm>
          <a:off x="4893175" y="30606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8CFB58-2CD2-42B0-B32E-B3D4E95D0A5B}">
      <dsp:nvSpPr>
        <dsp:cNvPr id="0" name=""/>
        <dsp:cNvSpPr/>
      </dsp:nvSpPr>
      <dsp:spPr>
        <a:xfrm>
          <a:off x="5127175" y="54006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7A9174-8615-4958-BD44-73C2B2ADD25A}">
      <dsp:nvSpPr>
        <dsp:cNvPr id="0" name=""/>
        <dsp:cNvSpPr/>
      </dsp:nvSpPr>
      <dsp:spPr>
        <a:xfrm>
          <a:off x="4542175" y="1746060"/>
          <a:ext cx="1800000" cy="123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kern="1200" baseline="0"/>
            <a:t>Game AI: Evolving strategies for games</a:t>
          </a:r>
          <a:endParaRPr lang="en-US" sz="1100" kern="1200"/>
        </a:p>
      </dsp:txBody>
      <dsp:txXfrm>
        <a:off x="4542175" y="1746060"/>
        <a:ext cx="1800000" cy="1237500"/>
      </dsp:txXfrm>
    </dsp:sp>
    <dsp:sp modelId="{03F86C6F-1A7B-4C45-988D-F8064D69CFEC}">
      <dsp:nvSpPr>
        <dsp:cNvPr id="0" name=""/>
        <dsp:cNvSpPr/>
      </dsp:nvSpPr>
      <dsp:spPr>
        <a:xfrm>
          <a:off x="7008175" y="30606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807BE1-D08B-4D98-B3E3-9B69B910EDA8}">
      <dsp:nvSpPr>
        <dsp:cNvPr id="0" name=""/>
        <dsp:cNvSpPr/>
      </dsp:nvSpPr>
      <dsp:spPr>
        <a:xfrm>
          <a:off x="7242175" y="54006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D1E261-7B05-4893-A71F-2769210B9CE9}">
      <dsp:nvSpPr>
        <dsp:cNvPr id="0" name=""/>
        <dsp:cNvSpPr/>
      </dsp:nvSpPr>
      <dsp:spPr>
        <a:xfrm>
          <a:off x="6657175" y="1746060"/>
          <a:ext cx="1800000" cy="123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kern="1200" baseline="0"/>
            <a:t>Circuit Design: Evolving electronic circuit designs</a:t>
          </a:r>
          <a:endParaRPr lang="en-US" sz="1100" kern="1200"/>
        </a:p>
      </dsp:txBody>
      <dsp:txXfrm>
        <a:off x="6657175" y="1746060"/>
        <a:ext cx="1800000" cy="12375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1/9/2024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486517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1/9/2024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702742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1/9/2024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986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1/9/2024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893939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1/9/2024</a:t>
            </a:fld>
            <a:endParaRPr lang="en-US" dirty="0"/>
          </a:p>
        </p:txBody>
      </p:sp>
    </p:spTree>
    <p:extLst>
      <p:ext uri="{BB962C8B-B14F-4D97-AF65-F5344CB8AC3E}">
        <p14:creationId xmlns:p14="http://schemas.microsoft.com/office/powerpoint/2010/main" val="386237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1/9/2024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479492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1/9/2024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5253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1/9/2024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665600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1/9/2024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16904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1/9/2024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234991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1/9/2024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690057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1/9/2024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9440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17F32C-75AA-4B97-ADFB-5E2C3C7EC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Chemical Compounds">
            <a:extLst>
              <a:ext uri="{FF2B5EF4-FFF2-40B4-BE49-F238E27FC236}">
                <a16:creationId xmlns:a16="http://schemas.microsoft.com/office/drawing/2014/main" id="{CE7948D0-39BF-5CDB-4ED9-6461DCCA207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4D76AAEA-AF3A-4616-9F99-E9AA131A5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32314E-E4C0-B89D-36BB-5EBD01A51839}"/>
              </a:ext>
            </a:extLst>
          </p:cNvPr>
          <p:cNvSpPr>
            <a:spLocks noGrp="1"/>
          </p:cNvSpPr>
          <p:nvPr>
            <p:ph type="ctrTitle"/>
          </p:nvPr>
        </p:nvSpPr>
        <p:spPr>
          <a:xfrm>
            <a:off x="6095999" y="1346268"/>
            <a:ext cx="5618431" cy="3285207"/>
          </a:xfrm>
        </p:spPr>
        <p:txBody>
          <a:bodyPr>
            <a:normAutofit/>
          </a:bodyPr>
          <a:lstStyle/>
          <a:p>
            <a:r>
              <a:rPr lang="en-US" sz="5000">
                <a:solidFill>
                  <a:schemeClr val="bg1"/>
                </a:solidFill>
              </a:rPr>
              <a:t>"Exploring Genetic Programming"</a:t>
            </a:r>
          </a:p>
        </p:txBody>
      </p:sp>
      <p:sp>
        <p:nvSpPr>
          <p:cNvPr id="3" name="Subtitle 2">
            <a:extLst>
              <a:ext uri="{FF2B5EF4-FFF2-40B4-BE49-F238E27FC236}">
                <a16:creationId xmlns:a16="http://schemas.microsoft.com/office/drawing/2014/main" id="{E0F33BBE-3602-547B-21BF-85C01B59655C}"/>
              </a:ext>
            </a:extLst>
          </p:cNvPr>
          <p:cNvSpPr>
            <a:spLocks noGrp="1"/>
          </p:cNvSpPr>
          <p:nvPr>
            <p:ph type="subTitle" idx="1"/>
          </p:nvPr>
        </p:nvSpPr>
        <p:spPr>
          <a:xfrm>
            <a:off x="6126080" y="4631475"/>
            <a:ext cx="5588349" cy="1150200"/>
          </a:xfrm>
        </p:spPr>
        <p:txBody>
          <a:bodyPr>
            <a:normAutofit/>
          </a:bodyPr>
          <a:lstStyle/>
          <a:p>
            <a:pPr>
              <a:lnSpc>
                <a:spcPct val="120000"/>
              </a:lnSpc>
            </a:pPr>
            <a:r>
              <a:rPr lang="en-US" sz="1100">
                <a:solidFill>
                  <a:schemeClr val="bg1"/>
                </a:solidFill>
              </a:rPr>
              <a:t> An Introduction to Evolutionary Algorithms in Computing</a:t>
            </a:r>
          </a:p>
          <a:p>
            <a:pPr>
              <a:lnSpc>
                <a:spcPct val="120000"/>
              </a:lnSpc>
            </a:pPr>
            <a:r>
              <a:rPr lang="en-US" sz="1100">
                <a:solidFill>
                  <a:schemeClr val="bg1"/>
                </a:solidFill>
              </a:rPr>
              <a:t>Qusai Al-Awawdeh </a:t>
            </a:r>
            <a:br>
              <a:rPr lang="en-US" sz="1100">
                <a:solidFill>
                  <a:schemeClr val="bg1"/>
                </a:solidFill>
              </a:rPr>
            </a:br>
            <a:r>
              <a:rPr lang="en-US" sz="1100">
                <a:solidFill>
                  <a:schemeClr val="bg1"/>
                </a:solidFill>
              </a:rPr>
              <a:t>10</a:t>
            </a:r>
            <a:r>
              <a:rPr lang="en-US" sz="1100" baseline="30000">
                <a:solidFill>
                  <a:schemeClr val="bg1"/>
                </a:solidFill>
              </a:rPr>
              <a:t>th</a:t>
            </a:r>
            <a:r>
              <a:rPr lang="en-US" sz="1100">
                <a:solidFill>
                  <a:schemeClr val="bg1"/>
                </a:solidFill>
              </a:rPr>
              <a:t> January / 2024 </a:t>
            </a:r>
          </a:p>
        </p:txBody>
      </p:sp>
    </p:spTree>
    <p:extLst>
      <p:ext uri="{BB962C8B-B14F-4D97-AF65-F5344CB8AC3E}">
        <p14:creationId xmlns:p14="http://schemas.microsoft.com/office/powerpoint/2010/main" val="56410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0ACA6C3-F2FA-4894-85C1-9FA605104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76922BA5-6683-4195-97C3-F3D2A0BB1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26626" y="-5026319"/>
            <a:ext cx="2138900" cy="12191541"/>
          </a:xfrm>
          <a:custGeom>
            <a:avLst/>
            <a:gdLst>
              <a:gd name="connsiteX0" fmla="*/ 0 w 2382867"/>
              <a:gd name="connsiteY0" fmla="*/ 12191541 h 12191541"/>
              <a:gd name="connsiteX1" fmla="*/ 0 w 2382867"/>
              <a:gd name="connsiteY1" fmla="*/ 0 h 12191541"/>
              <a:gd name="connsiteX2" fmla="*/ 1758230 w 2382867"/>
              <a:gd name="connsiteY2" fmla="*/ 0 h 12191541"/>
              <a:gd name="connsiteX3" fmla="*/ 1849759 w 2382867"/>
              <a:gd name="connsiteY3" fmla="*/ 405062 h 12191541"/>
              <a:gd name="connsiteX4" fmla="*/ 2382867 w 2382867"/>
              <a:gd name="connsiteY4" fmla="*/ 6524518 h 12191541"/>
              <a:gd name="connsiteX5" fmla="*/ 1334945 w 2382867"/>
              <a:gd name="connsiteY5" fmla="*/ 12017007 h 12191541"/>
              <a:gd name="connsiteX6" fmla="*/ 1268170 w 2382867"/>
              <a:gd name="connsiteY6" fmla="*/ 12191541 h 1219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2867" h="12191541">
                <a:moveTo>
                  <a:pt x="0" y="12191541"/>
                </a:moveTo>
                <a:lnTo>
                  <a:pt x="0" y="0"/>
                </a:lnTo>
                <a:lnTo>
                  <a:pt x="1758230" y="0"/>
                </a:lnTo>
                <a:lnTo>
                  <a:pt x="1849759" y="405062"/>
                </a:lnTo>
                <a:cubicBezTo>
                  <a:pt x="2196195" y="2048010"/>
                  <a:pt x="2382867" y="4186399"/>
                  <a:pt x="2382867" y="6524518"/>
                </a:cubicBezTo>
                <a:cubicBezTo>
                  <a:pt x="2382867" y="9147937"/>
                  <a:pt x="1893395" y="10555417"/>
                  <a:pt x="1334945" y="12017007"/>
                </a:cubicBezTo>
                <a:lnTo>
                  <a:pt x="1268170" y="12191541"/>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E59169C9-0DBE-4B66-9C16-22A64324A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27211" y="-4339476"/>
            <a:ext cx="1137882" cy="12191694"/>
          </a:xfrm>
          <a:custGeom>
            <a:avLst/>
            <a:gdLst>
              <a:gd name="connsiteX0" fmla="*/ 0 w 1240954"/>
              <a:gd name="connsiteY0" fmla="*/ 12191694 h 12191694"/>
              <a:gd name="connsiteX1" fmla="*/ 72823 w 1240954"/>
              <a:gd name="connsiteY1" fmla="*/ 12017158 h 12191694"/>
              <a:gd name="connsiteX2" fmla="*/ 1215669 w 1240954"/>
              <a:gd name="connsiteY2" fmla="*/ 6524669 h 12191694"/>
              <a:gd name="connsiteX3" fmla="*/ 634271 w 1240954"/>
              <a:gd name="connsiteY3" fmla="*/ 405211 h 12191694"/>
              <a:gd name="connsiteX4" fmla="*/ 534414 w 1240954"/>
              <a:gd name="connsiteY4" fmla="*/ 0 h 12191694"/>
              <a:gd name="connsiteX5" fmla="*/ 559698 w 1240954"/>
              <a:gd name="connsiteY5" fmla="*/ 0 h 12191694"/>
              <a:gd name="connsiteX6" fmla="*/ 659555 w 1240954"/>
              <a:gd name="connsiteY6" fmla="*/ 405211 h 12191694"/>
              <a:gd name="connsiteX7" fmla="*/ 1240954 w 1240954"/>
              <a:gd name="connsiteY7" fmla="*/ 6524669 h 12191694"/>
              <a:gd name="connsiteX8" fmla="*/ 98108 w 1240954"/>
              <a:gd name="connsiteY8" fmla="*/ 12017158 h 12191694"/>
              <a:gd name="connsiteX9" fmla="*/ 25285 w 1240954"/>
              <a:gd name="connsiteY9" fmla="*/ 12191694 h 1219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0954" h="12191694">
                <a:moveTo>
                  <a:pt x="0" y="12191694"/>
                </a:moveTo>
                <a:lnTo>
                  <a:pt x="72823" y="12017158"/>
                </a:lnTo>
                <a:cubicBezTo>
                  <a:pt x="681859" y="10555569"/>
                  <a:pt x="1215669" y="9148088"/>
                  <a:pt x="1215669" y="6524669"/>
                </a:cubicBezTo>
                <a:cubicBezTo>
                  <a:pt x="1215670" y="4186551"/>
                  <a:pt x="1012087" y="2048160"/>
                  <a:pt x="634271" y="405211"/>
                </a:cubicBezTo>
                <a:lnTo>
                  <a:pt x="534414" y="0"/>
                </a:lnTo>
                <a:lnTo>
                  <a:pt x="559698" y="0"/>
                </a:lnTo>
                <a:lnTo>
                  <a:pt x="659555" y="405211"/>
                </a:lnTo>
                <a:cubicBezTo>
                  <a:pt x="1037372" y="2048160"/>
                  <a:pt x="1240954" y="4186551"/>
                  <a:pt x="1240954" y="6524669"/>
                </a:cubicBezTo>
                <a:cubicBezTo>
                  <a:pt x="1240954" y="9148088"/>
                  <a:pt x="707144" y="10555569"/>
                  <a:pt x="98108" y="12017158"/>
                </a:cubicBezTo>
                <a:lnTo>
                  <a:pt x="25285" y="1219169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FA549F2-E3DB-D109-48F6-5FFA8010D52E}"/>
              </a:ext>
            </a:extLst>
          </p:cNvPr>
          <p:cNvSpPr>
            <a:spLocks noGrp="1"/>
          </p:cNvSpPr>
          <p:nvPr>
            <p:ph type="title"/>
          </p:nvPr>
        </p:nvSpPr>
        <p:spPr>
          <a:xfrm>
            <a:off x="1217944" y="543687"/>
            <a:ext cx="9756112" cy="1046868"/>
          </a:xfrm>
        </p:spPr>
        <p:txBody>
          <a:bodyPr anchor="ctr">
            <a:normAutofit/>
          </a:bodyPr>
          <a:lstStyle/>
          <a:p>
            <a:pPr algn="ctr"/>
            <a:r>
              <a:rPr lang="en-US"/>
              <a:t>Applications of Genetic Programming</a:t>
            </a:r>
          </a:p>
        </p:txBody>
      </p:sp>
      <p:sp>
        <p:nvSpPr>
          <p:cNvPr id="22" name="Freeform: Shape 21">
            <a:extLst>
              <a:ext uri="{FF2B5EF4-FFF2-40B4-BE49-F238E27FC236}">
                <a16:creationId xmlns:a16="http://schemas.microsoft.com/office/drawing/2014/main" id="{F0457BB4-CED7-4065-8959-D6B51491B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90529" y="-4583452"/>
            <a:ext cx="1011248" cy="12191695"/>
          </a:xfrm>
          <a:custGeom>
            <a:avLst/>
            <a:gdLst>
              <a:gd name="connsiteX0" fmla="*/ 0 w 1102849"/>
              <a:gd name="connsiteY0" fmla="*/ 12191695 h 12191695"/>
              <a:gd name="connsiteX1" fmla="*/ 65312 w 1102849"/>
              <a:gd name="connsiteY1" fmla="*/ 12017158 h 12191695"/>
              <a:gd name="connsiteX2" fmla="*/ 1090278 w 1102849"/>
              <a:gd name="connsiteY2" fmla="*/ 6524670 h 12191695"/>
              <a:gd name="connsiteX3" fmla="*/ 568848 w 1102849"/>
              <a:gd name="connsiteY3" fmla="*/ 405211 h 12191695"/>
              <a:gd name="connsiteX4" fmla="*/ 479291 w 1102849"/>
              <a:gd name="connsiteY4" fmla="*/ 0 h 12191695"/>
              <a:gd name="connsiteX5" fmla="*/ 491862 w 1102849"/>
              <a:gd name="connsiteY5" fmla="*/ 0 h 12191695"/>
              <a:gd name="connsiteX6" fmla="*/ 581419 w 1102849"/>
              <a:gd name="connsiteY6" fmla="*/ 405211 h 12191695"/>
              <a:gd name="connsiteX7" fmla="*/ 1102849 w 1102849"/>
              <a:gd name="connsiteY7" fmla="*/ 6524670 h 12191695"/>
              <a:gd name="connsiteX8" fmla="*/ 77883 w 1102849"/>
              <a:gd name="connsiteY8" fmla="*/ 12017158 h 12191695"/>
              <a:gd name="connsiteX9" fmla="*/ 12571 w 1102849"/>
              <a:gd name="connsiteY9"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849" h="12191695">
                <a:moveTo>
                  <a:pt x="0" y="12191695"/>
                </a:moveTo>
                <a:lnTo>
                  <a:pt x="65312" y="12017158"/>
                </a:lnTo>
                <a:cubicBezTo>
                  <a:pt x="611528" y="10555569"/>
                  <a:pt x="1090278" y="9148088"/>
                  <a:pt x="1090278" y="6524670"/>
                </a:cubicBezTo>
                <a:cubicBezTo>
                  <a:pt x="1090278" y="4186551"/>
                  <a:pt x="907694" y="2048159"/>
                  <a:pt x="568848" y="405211"/>
                </a:cubicBezTo>
                <a:lnTo>
                  <a:pt x="479291" y="0"/>
                </a:lnTo>
                <a:lnTo>
                  <a:pt x="491862" y="0"/>
                </a:lnTo>
                <a:lnTo>
                  <a:pt x="581419" y="405211"/>
                </a:lnTo>
                <a:cubicBezTo>
                  <a:pt x="920265" y="2048159"/>
                  <a:pt x="1102849" y="4186551"/>
                  <a:pt x="1102849" y="6524670"/>
                </a:cubicBezTo>
                <a:cubicBezTo>
                  <a:pt x="1102849" y="9148088"/>
                  <a:pt x="624099" y="10555569"/>
                  <a:pt x="77883" y="12017158"/>
                </a:cubicBezTo>
                <a:lnTo>
                  <a:pt x="12571" y="12191695"/>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aphicFrame>
        <p:nvGraphicFramePr>
          <p:cNvPr id="23" name="Content Placeholder 2">
            <a:extLst>
              <a:ext uri="{FF2B5EF4-FFF2-40B4-BE49-F238E27FC236}">
                <a16:creationId xmlns:a16="http://schemas.microsoft.com/office/drawing/2014/main" id="{50812677-5965-DB6C-EE32-5BE8294EA2BC}"/>
              </a:ext>
            </a:extLst>
          </p:cNvPr>
          <p:cNvGraphicFramePr>
            <a:graphicFrameLocks noGrp="1"/>
          </p:cNvGraphicFramePr>
          <p:nvPr>
            <p:ph idx="1"/>
            <p:extLst>
              <p:ext uri="{D42A27DB-BD31-4B8C-83A1-F6EECF244321}">
                <p14:modId xmlns:p14="http://schemas.microsoft.com/office/powerpoint/2010/main" val="3851448534"/>
              </p:ext>
            </p:extLst>
          </p:nvPr>
        </p:nvGraphicFramePr>
        <p:xfrm>
          <a:off x="1920875" y="2812010"/>
          <a:ext cx="8769350" cy="3289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602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68BF1-5F2C-73BD-5525-A93F8FD71CA1}"/>
              </a:ext>
            </a:extLst>
          </p:cNvPr>
          <p:cNvSpPr>
            <a:spLocks noGrp="1"/>
          </p:cNvSpPr>
          <p:nvPr>
            <p:ph type="title"/>
          </p:nvPr>
        </p:nvSpPr>
        <p:spPr/>
        <p:txBody>
          <a:bodyPr/>
          <a:lstStyle/>
          <a:p>
            <a:r>
              <a:rPr lang="en-US" dirty="0"/>
              <a:t>Challenges and Limitations</a:t>
            </a:r>
          </a:p>
        </p:txBody>
      </p:sp>
      <p:sp>
        <p:nvSpPr>
          <p:cNvPr id="3" name="Content Placeholder 2">
            <a:extLst>
              <a:ext uri="{FF2B5EF4-FFF2-40B4-BE49-F238E27FC236}">
                <a16:creationId xmlns:a16="http://schemas.microsoft.com/office/drawing/2014/main" id="{6A30F838-6A8C-2CBE-1AD2-A7AF9C1BCEA8}"/>
              </a:ext>
            </a:extLst>
          </p:cNvPr>
          <p:cNvSpPr>
            <a:spLocks noGrp="1"/>
          </p:cNvSpPr>
          <p:nvPr>
            <p:ph idx="1"/>
          </p:nvPr>
        </p:nvSpPr>
        <p:spPr/>
        <p:txBody>
          <a:bodyPr/>
          <a:lstStyle/>
          <a:p>
            <a:pPr marL="285750" indent="-285750">
              <a:buFont typeface="Wingdings" panose="05000000000000000000" pitchFamily="2" charset="2"/>
              <a:buChar char="v"/>
            </a:pPr>
            <a:r>
              <a:rPr lang="en-US" dirty="0"/>
              <a:t>Overfitting: Programs might perform well on training data but poorly on new data</a:t>
            </a:r>
          </a:p>
          <a:p>
            <a:pPr marL="285750" indent="-285750">
              <a:buFont typeface="Wingdings" panose="05000000000000000000" pitchFamily="2" charset="2"/>
              <a:buChar char="v"/>
            </a:pPr>
            <a:r>
              <a:rPr lang="en-US" dirty="0"/>
              <a:t>Computational Complexity: Evolutionary algorithms can be computationally intensive</a:t>
            </a:r>
          </a:p>
          <a:p>
            <a:pPr marL="285750" indent="-285750">
              <a:buFont typeface="Wingdings" panose="05000000000000000000" pitchFamily="2" charset="2"/>
              <a:buChar char="v"/>
            </a:pPr>
            <a:r>
              <a:rPr lang="en-US" dirty="0"/>
              <a:t>Lack of Understanding: Evolved programs may be complex and hard to interpret</a:t>
            </a:r>
          </a:p>
        </p:txBody>
      </p:sp>
    </p:spTree>
    <p:extLst>
      <p:ext uri="{BB962C8B-B14F-4D97-AF65-F5344CB8AC3E}">
        <p14:creationId xmlns:p14="http://schemas.microsoft.com/office/powerpoint/2010/main" val="3780303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639DFB32-250A-29C9-5154-AA9CF688F3D7}"/>
              </a:ext>
            </a:extLst>
          </p:cNvPr>
          <p:cNvSpPr>
            <a:spLocks noGrp="1"/>
          </p:cNvSpPr>
          <p:nvPr>
            <p:ph type="title"/>
          </p:nvPr>
        </p:nvSpPr>
        <p:spPr>
          <a:xfrm>
            <a:off x="992518" y="442913"/>
            <a:ext cx="5271804" cy="1639888"/>
          </a:xfrm>
        </p:spPr>
        <p:txBody>
          <a:bodyPr anchor="b">
            <a:normAutofit/>
          </a:bodyPr>
          <a:lstStyle/>
          <a:p>
            <a:r>
              <a:rPr lang="en-US" b="1" i="0" dirty="0">
                <a:effectLst/>
                <a:latin typeface="Söhne"/>
              </a:rPr>
              <a:t>Success Stories</a:t>
            </a:r>
            <a:endParaRPr lang="en-US" dirty="0"/>
          </a:p>
        </p:txBody>
      </p:sp>
      <p:sp>
        <p:nvSpPr>
          <p:cNvPr id="3" name="Content Placeholder 2">
            <a:extLst>
              <a:ext uri="{FF2B5EF4-FFF2-40B4-BE49-F238E27FC236}">
                <a16:creationId xmlns:a16="http://schemas.microsoft.com/office/drawing/2014/main" id="{38E67B20-EC55-3E43-F591-B2074C9710BF}"/>
              </a:ext>
            </a:extLst>
          </p:cNvPr>
          <p:cNvSpPr>
            <a:spLocks noGrp="1"/>
          </p:cNvSpPr>
          <p:nvPr>
            <p:ph idx="1"/>
          </p:nvPr>
        </p:nvSpPr>
        <p:spPr>
          <a:xfrm>
            <a:off x="992519" y="2312988"/>
            <a:ext cx="5271804" cy="3651250"/>
          </a:xfrm>
        </p:spPr>
        <p:txBody>
          <a:bodyPr>
            <a:normAutofit fontScale="85000" lnSpcReduction="10000"/>
          </a:bodyPr>
          <a:lstStyle/>
          <a:p>
            <a:pPr>
              <a:lnSpc>
                <a:spcPct val="130000"/>
              </a:lnSpc>
            </a:pPr>
            <a:r>
              <a:rPr lang="en-US" sz="1700" dirty="0"/>
              <a:t>Evolving Antenna Designs at NASA</a:t>
            </a:r>
          </a:p>
          <a:p>
            <a:pPr>
              <a:lnSpc>
                <a:spcPct val="130000"/>
              </a:lnSpc>
            </a:pPr>
            <a:endParaRPr lang="en-US" sz="1700" dirty="0"/>
          </a:p>
          <a:p>
            <a:pPr>
              <a:lnSpc>
                <a:spcPct val="130000"/>
              </a:lnSpc>
            </a:pPr>
            <a:r>
              <a:rPr lang="en-US" sz="1700" dirty="0"/>
              <a:t>NASA's Jet Propulsion Laboratory (JPL) used Genetic Programming to evolve antenna designs. The evolved antennas demonstrated improved performance characteristics, showcasing the potential for GP in optimizing complex engineering designs.</a:t>
            </a:r>
          </a:p>
          <a:p>
            <a:pPr>
              <a:lnSpc>
                <a:spcPct val="130000"/>
              </a:lnSpc>
            </a:pPr>
            <a:endParaRPr lang="en-US" sz="1700" dirty="0"/>
          </a:p>
          <a:p>
            <a:pPr>
              <a:lnSpc>
                <a:spcPct val="130000"/>
              </a:lnSpc>
            </a:pPr>
            <a:r>
              <a:rPr lang="en-US" sz="1700" dirty="0"/>
              <a:t>https://ipnpr.jpl.nasa.gov/progress_report/42-234/42-234A.pdf</a:t>
            </a:r>
          </a:p>
        </p:txBody>
      </p:sp>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6096BD27-28FC-EEB9-46A7-1EB286BEE71D}"/>
              </a:ext>
            </a:extLst>
          </p:cNvPr>
          <p:cNvPicPr>
            <a:picLocks noChangeAspect="1"/>
          </p:cNvPicPr>
          <p:nvPr/>
        </p:nvPicPr>
        <p:blipFill rotWithShape="1">
          <a:blip r:embed="rId2"/>
          <a:srcRect l="48154" r="3295" b="-1"/>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235926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A6992-0090-16D8-5854-B23FE5612E8B}"/>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07138C08-9F16-2BBB-6161-12B91E27B93C}"/>
              </a:ext>
            </a:extLst>
          </p:cNvPr>
          <p:cNvSpPr>
            <a:spLocks noGrp="1"/>
          </p:cNvSpPr>
          <p:nvPr>
            <p:ph idx="1"/>
          </p:nvPr>
        </p:nvSpPr>
        <p:spPr/>
        <p:txBody>
          <a:bodyPr>
            <a:normAutofit fontScale="92500"/>
          </a:bodyPr>
          <a:lstStyle/>
          <a:p>
            <a:pPr marL="342900" indent="-342900">
              <a:buFont typeface="Wingdings" panose="05000000000000000000" pitchFamily="2" charset="2"/>
              <a:buChar char="q"/>
            </a:pPr>
            <a:r>
              <a:rPr lang="en-US" dirty="0" err="1"/>
              <a:t>Koza</a:t>
            </a:r>
            <a:r>
              <a:rPr lang="en-US" dirty="0"/>
              <a:t>, J. R. (1992). Genetic Programming: On the Programming of Computers by Means of Natural Selection. MIT Press.</a:t>
            </a:r>
          </a:p>
          <a:p>
            <a:pPr marL="342900" indent="-342900">
              <a:buFont typeface="Wingdings" panose="05000000000000000000" pitchFamily="2" charset="2"/>
              <a:buChar char="q"/>
            </a:pPr>
            <a:endParaRPr lang="en-US" dirty="0"/>
          </a:p>
          <a:p>
            <a:pPr marL="342900" indent="-342900">
              <a:buFont typeface="Wingdings" panose="05000000000000000000" pitchFamily="2" charset="2"/>
              <a:buChar char="q"/>
            </a:pPr>
            <a:r>
              <a:rPr lang="en-US" dirty="0"/>
              <a:t>Poli, R., Langdon, W. B., &amp; McPhee, N. F. (2008). A Field Guide to Genetic Programming. Lulu.com.</a:t>
            </a:r>
          </a:p>
          <a:p>
            <a:pPr marL="342900" indent="-342900">
              <a:buFont typeface="Wingdings" panose="05000000000000000000" pitchFamily="2" charset="2"/>
              <a:buChar char="q"/>
            </a:pPr>
            <a:endParaRPr lang="en-US" dirty="0"/>
          </a:p>
          <a:p>
            <a:pPr marL="342900" indent="-342900">
              <a:buFont typeface="Wingdings" panose="05000000000000000000" pitchFamily="2" charset="2"/>
              <a:buChar char="q"/>
            </a:pPr>
            <a:r>
              <a:rPr lang="en-US" dirty="0"/>
              <a:t>Luke, S. (2013). Essentials of Metaheuristics (2nd ed.). Lulu.com.</a:t>
            </a:r>
          </a:p>
        </p:txBody>
      </p:sp>
    </p:spTree>
    <p:extLst>
      <p:ext uri="{BB962C8B-B14F-4D97-AF65-F5344CB8AC3E}">
        <p14:creationId xmlns:p14="http://schemas.microsoft.com/office/powerpoint/2010/main" val="534429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8E76D06-4299-0B5A-E072-A699970903DD}"/>
              </a:ext>
            </a:extLst>
          </p:cNvPr>
          <p:cNvSpPr>
            <a:spLocks noGrp="1"/>
          </p:cNvSpPr>
          <p:nvPr>
            <p:ph type="title"/>
          </p:nvPr>
        </p:nvSpPr>
        <p:spPr>
          <a:xfrm>
            <a:off x="992518" y="442913"/>
            <a:ext cx="5271804" cy="1639888"/>
          </a:xfrm>
        </p:spPr>
        <p:txBody>
          <a:bodyPr anchor="b">
            <a:normAutofit/>
          </a:bodyPr>
          <a:lstStyle/>
          <a:p>
            <a:r>
              <a:rPr lang="en-US" dirty="0"/>
              <a:t>Outline</a:t>
            </a:r>
          </a:p>
        </p:txBody>
      </p:sp>
      <p:sp>
        <p:nvSpPr>
          <p:cNvPr id="3" name="Content Placeholder 2">
            <a:extLst>
              <a:ext uri="{FF2B5EF4-FFF2-40B4-BE49-F238E27FC236}">
                <a16:creationId xmlns:a16="http://schemas.microsoft.com/office/drawing/2014/main" id="{91144945-7CFB-0CE0-8A64-925352B34A53}"/>
              </a:ext>
            </a:extLst>
          </p:cNvPr>
          <p:cNvSpPr>
            <a:spLocks noGrp="1"/>
          </p:cNvSpPr>
          <p:nvPr>
            <p:ph idx="1"/>
          </p:nvPr>
        </p:nvSpPr>
        <p:spPr>
          <a:xfrm>
            <a:off x="992519" y="2312988"/>
            <a:ext cx="5271804" cy="3651250"/>
          </a:xfrm>
        </p:spPr>
        <p:txBody>
          <a:bodyPr>
            <a:normAutofit/>
          </a:bodyPr>
          <a:lstStyle/>
          <a:p>
            <a:pPr marL="285750" indent="-285750">
              <a:lnSpc>
                <a:spcPct val="130000"/>
              </a:lnSpc>
              <a:buFont typeface="Wingdings" panose="05000000000000000000" pitchFamily="2" charset="2"/>
              <a:buChar char="q"/>
            </a:pPr>
            <a:r>
              <a:rPr lang="en-US" sz="1100" dirty="0"/>
              <a:t>Introduction to Genetic Programming</a:t>
            </a:r>
          </a:p>
          <a:p>
            <a:pPr marL="285750" indent="-285750">
              <a:lnSpc>
                <a:spcPct val="130000"/>
              </a:lnSpc>
              <a:buFont typeface="Wingdings" panose="05000000000000000000" pitchFamily="2" charset="2"/>
              <a:buChar char="q"/>
            </a:pPr>
            <a:r>
              <a:rPr lang="en-US" sz="1100" dirty="0"/>
              <a:t>Overview of Evolutionary Algorithms</a:t>
            </a:r>
          </a:p>
          <a:p>
            <a:pPr marL="285750" indent="-285750">
              <a:lnSpc>
                <a:spcPct val="130000"/>
              </a:lnSpc>
              <a:buFont typeface="Wingdings" panose="05000000000000000000" pitchFamily="2" charset="2"/>
              <a:buChar char="q"/>
            </a:pPr>
            <a:r>
              <a:rPr lang="en-US" sz="1100" dirty="0"/>
              <a:t>Key Components of Genetic Programming</a:t>
            </a:r>
          </a:p>
          <a:p>
            <a:pPr marL="285750" indent="-285750">
              <a:lnSpc>
                <a:spcPct val="130000"/>
              </a:lnSpc>
              <a:buFont typeface="Wingdings" panose="05000000000000000000" pitchFamily="2" charset="2"/>
              <a:buChar char="q"/>
            </a:pPr>
            <a:r>
              <a:rPr lang="en-US" sz="1100" dirty="0"/>
              <a:t>How Genetic Programming Works</a:t>
            </a:r>
          </a:p>
          <a:p>
            <a:pPr marL="285750" indent="-285750">
              <a:lnSpc>
                <a:spcPct val="130000"/>
              </a:lnSpc>
              <a:buFont typeface="Wingdings" panose="05000000000000000000" pitchFamily="2" charset="2"/>
              <a:buChar char="q"/>
            </a:pPr>
            <a:r>
              <a:rPr lang="en-US" sz="1100" dirty="0"/>
              <a:t>Applications of Genetic Programming</a:t>
            </a:r>
          </a:p>
          <a:p>
            <a:pPr marL="285750" indent="-285750">
              <a:lnSpc>
                <a:spcPct val="130000"/>
              </a:lnSpc>
              <a:buFont typeface="Wingdings" panose="05000000000000000000" pitchFamily="2" charset="2"/>
              <a:buChar char="q"/>
            </a:pPr>
            <a:r>
              <a:rPr lang="en-US" sz="1100" dirty="0"/>
              <a:t>Challenges and Limitations</a:t>
            </a:r>
          </a:p>
          <a:p>
            <a:pPr marL="285750" indent="-285750">
              <a:lnSpc>
                <a:spcPct val="130000"/>
              </a:lnSpc>
              <a:buFont typeface="Wingdings" panose="05000000000000000000" pitchFamily="2" charset="2"/>
              <a:buChar char="q"/>
            </a:pPr>
            <a:r>
              <a:rPr lang="en-US" sz="1100" dirty="0"/>
              <a:t>Success Stories</a:t>
            </a:r>
          </a:p>
          <a:p>
            <a:pPr marL="285750" indent="-285750">
              <a:lnSpc>
                <a:spcPct val="130000"/>
              </a:lnSpc>
              <a:buFont typeface="Wingdings" panose="05000000000000000000" pitchFamily="2" charset="2"/>
              <a:buChar char="q"/>
            </a:pPr>
            <a:r>
              <a:rPr lang="en-US" sz="1100" dirty="0"/>
              <a:t>Q&amp;A</a:t>
            </a:r>
          </a:p>
        </p:txBody>
      </p:sp>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A dna structure with hexagons and dots&#10;&#10;Description automatically generated">
            <a:extLst>
              <a:ext uri="{FF2B5EF4-FFF2-40B4-BE49-F238E27FC236}">
                <a16:creationId xmlns:a16="http://schemas.microsoft.com/office/drawing/2014/main" id="{9FC7E0EB-C2BA-C7A6-B74E-086D535E75AF}"/>
              </a:ext>
            </a:extLst>
          </p:cNvPr>
          <p:cNvPicPr>
            <a:picLocks noChangeAspect="1"/>
          </p:cNvPicPr>
          <p:nvPr/>
        </p:nvPicPr>
        <p:blipFill rotWithShape="1">
          <a:blip r:embed="rId2"/>
          <a:srcRect l="26357" r="-2" b="-2"/>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40277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Molecular DNA structure">
            <a:extLst>
              <a:ext uri="{FF2B5EF4-FFF2-40B4-BE49-F238E27FC236}">
                <a16:creationId xmlns:a16="http://schemas.microsoft.com/office/drawing/2014/main" id="{40086274-F516-1A18-01E2-28B5C93A8535}"/>
              </a:ext>
            </a:extLst>
          </p:cNvPr>
          <p:cNvPicPr>
            <a:picLocks noChangeAspect="1"/>
          </p:cNvPicPr>
          <p:nvPr/>
        </p:nvPicPr>
        <p:blipFill rotWithShape="1">
          <a:blip r:embed="rId2"/>
          <a:srcRect l="8367" r="18625" b="-2"/>
          <a:stretch/>
        </p:blipFill>
        <p:spPr>
          <a:xfrm>
            <a:off x="4691118" y="1"/>
            <a:ext cx="7500882" cy="6857999"/>
          </a:xfrm>
          <a:custGeom>
            <a:avLst/>
            <a:gdLst/>
            <a:ahLst/>
            <a:cxnLst/>
            <a:rect l="l" t="t" r="r" b="b"/>
            <a:pathLst>
              <a:path w="7500882" h="6857999">
                <a:moveTo>
                  <a:pt x="898230" y="0"/>
                </a:moveTo>
                <a:lnTo>
                  <a:pt x="7500882" y="0"/>
                </a:lnTo>
                <a:lnTo>
                  <a:pt x="7500882" y="6857999"/>
                </a:lnTo>
                <a:lnTo>
                  <a:pt x="0" y="6857999"/>
                </a:lnTo>
                <a:lnTo>
                  <a:pt x="114106" y="6780598"/>
                </a:lnTo>
                <a:cubicBezTo>
                  <a:pt x="291579" y="6653107"/>
                  <a:pt x="465794" y="6515396"/>
                  <a:pt x="641619" y="6374813"/>
                </a:cubicBezTo>
                <a:cubicBezTo>
                  <a:pt x="1607125" y="5602838"/>
                  <a:pt x="2555378" y="4969130"/>
                  <a:pt x="2555378" y="3621655"/>
                </a:cubicBezTo>
                <a:cubicBezTo>
                  <a:pt x="2555378" y="2093191"/>
                  <a:pt x="1969579" y="754640"/>
                  <a:pt x="920818" y="14996"/>
                </a:cubicBezTo>
                <a:close/>
              </a:path>
            </a:pathLst>
          </a:custGeom>
        </p:spPr>
      </p:pic>
      <p:sp>
        <p:nvSpPr>
          <p:cNvPr id="22" name="Freeform: Shape 21">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useBgFill="1">
        <p:nvSpPr>
          <p:cNvPr id="24" name="Freeform: Shape 23">
            <a:extLst>
              <a:ext uri="{FF2B5EF4-FFF2-40B4-BE49-F238E27FC236}">
                <a16:creationId xmlns:a16="http://schemas.microsoft.com/office/drawing/2014/main" id="{0BA56A81-C9DD-4EBA-9E13-32FFB51CF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307402" cy="6858000"/>
          </a:xfrm>
          <a:custGeom>
            <a:avLst/>
            <a:gdLst>
              <a:gd name="connsiteX0" fmla="*/ 0 w 7097265"/>
              <a:gd name="connsiteY0" fmla="*/ 0 h 6858000"/>
              <a:gd name="connsiteX1" fmla="*/ 5474242 w 7097265"/>
              <a:gd name="connsiteY1" fmla="*/ 0 h 6858000"/>
              <a:gd name="connsiteX2" fmla="*/ 5496366 w 7097265"/>
              <a:gd name="connsiteY2" fmla="*/ 14997 h 6858000"/>
              <a:gd name="connsiteX3" fmla="*/ 7097265 w 7097265"/>
              <a:gd name="connsiteY3" fmla="*/ 3621656 h 6858000"/>
              <a:gd name="connsiteX4" fmla="*/ 5222916 w 7097265"/>
              <a:gd name="connsiteY4" fmla="*/ 6374814 h 6858000"/>
              <a:gd name="connsiteX5" fmla="*/ 4706267 w 7097265"/>
              <a:gd name="connsiteY5" fmla="*/ 6780599 h 6858000"/>
              <a:gd name="connsiteX6" fmla="*/ 4594511 w 7097265"/>
              <a:gd name="connsiteY6" fmla="*/ 6858000 h 6858000"/>
              <a:gd name="connsiteX7" fmla="*/ 0 w 709726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7265" h="6858000">
                <a:moveTo>
                  <a:pt x="0" y="0"/>
                </a:moveTo>
                <a:lnTo>
                  <a:pt x="5474242" y="0"/>
                </a:lnTo>
                <a:lnTo>
                  <a:pt x="5496366" y="14997"/>
                </a:lnTo>
                <a:cubicBezTo>
                  <a:pt x="6523529" y="754641"/>
                  <a:pt x="7097265" y="2093192"/>
                  <a:pt x="7097265" y="3621656"/>
                </a:cubicBezTo>
                <a:cubicBezTo>
                  <a:pt x="7097265" y="4969131"/>
                  <a:pt x="6168540" y="5602839"/>
                  <a:pt x="5222916" y="6374814"/>
                </a:cubicBezTo>
                <a:cubicBezTo>
                  <a:pt x="5050713" y="6515397"/>
                  <a:pt x="4880085" y="6653108"/>
                  <a:pt x="4706267" y="6780599"/>
                </a:cubicBezTo>
                <a:lnTo>
                  <a:pt x="4594511"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03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28240CEE-5A1C-3946-2A4C-44D61801F117}"/>
              </a:ext>
            </a:extLst>
          </p:cNvPr>
          <p:cNvSpPr>
            <a:spLocks noGrp="1"/>
          </p:cNvSpPr>
          <p:nvPr>
            <p:ph type="title"/>
          </p:nvPr>
        </p:nvSpPr>
        <p:spPr>
          <a:xfrm>
            <a:off x="992518" y="442913"/>
            <a:ext cx="4780129" cy="1639888"/>
          </a:xfrm>
        </p:spPr>
        <p:txBody>
          <a:bodyPr anchor="b">
            <a:normAutofit/>
          </a:bodyPr>
          <a:lstStyle/>
          <a:p>
            <a:r>
              <a:rPr lang="en-US" dirty="0"/>
              <a:t>Introduction</a:t>
            </a:r>
          </a:p>
        </p:txBody>
      </p:sp>
      <p:sp>
        <p:nvSpPr>
          <p:cNvPr id="3" name="Content Placeholder 2">
            <a:extLst>
              <a:ext uri="{FF2B5EF4-FFF2-40B4-BE49-F238E27FC236}">
                <a16:creationId xmlns:a16="http://schemas.microsoft.com/office/drawing/2014/main" id="{4B4831DD-F3E7-0B78-399C-2CCA9C153726}"/>
              </a:ext>
            </a:extLst>
          </p:cNvPr>
          <p:cNvSpPr>
            <a:spLocks noGrp="1"/>
          </p:cNvSpPr>
          <p:nvPr>
            <p:ph idx="1"/>
          </p:nvPr>
        </p:nvSpPr>
        <p:spPr>
          <a:xfrm>
            <a:off x="992518" y="2312988"/>
            <a:ext cx="5368525" cy="3651250"/>
          </a:xfrm>
        </p:spPr>
        <p:txBody>
          <a:bodyPr>
            <a:normAutofit/>
          </a:bodyPr>
          <a:lstStyle/>
          <a:p>
            <a:pPr>
              <a:lnSpc>
                <a:spcPct val="130000"/>
              </a:lnSpc>
            </a:pPr>
            <a:r>
              <a:rPr lang="en-US" sz="1400"/>
              <a:t>Genetic Programming (GP) stands as an evolutionary algorithm rooted in the principles of natural selection. It autonomously evolves and adapts populations of computer programs, represented as hierarchical structures, to optimize their performance in solving complex problems. GP holds significance in computational domains, providing a dynamic approach for automated program synthesis, machine learning, and optimization, where traditional methods may fall short.</a:t>
            </a:r>
          </a:p>
        </p:txBody>
      </p:sp>
    </p:spTree>
    <p:extLst>
      <p:ext uri="{BB962C8B-B14F-4D97-AF65-F5344CB8AC3E}">
        <p14:creationId xmlns:p14="http://schemas.microsoft.com/office/powerpoint/2010/main" val="1997159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9C986-E26D-5878-3027-E8C483DE093D}"/>
              </a:ext>
            </a:extLst>
          </p:cNvPr>
          <p:cNvSpPr>
            <a:spLocks noGrp="1"/>
          </p:cNvSpPr>
          <p:nvPr>
            <p:ph type="title"/>
          </p:nvPr>
        </p:nvSpPr>
        <p:spPr/>
        <p:txBody>
          <a:bodyPr/>
          <a:lstStyle/>
          <a:p>
            <a:r>
              <a:rPr lang="en-US" dirty="0"/>
              <a:t>Evolutionary Algorithms Overview</a:t>
            </a:r>
          </a:p>
        </p:txBody>
      </p:sp>
      <p:sp>
        <p:nvSpPr>
          <p:cNvPr id="3" name="Content Placeholder 2">
            <a:extLst>
              <a:ext uri="{FF2B5EF4-FFF2-40B4-BE49-F238E27FC236}">
                <a16:creationId xmlns:a16="http://schemas.microsoft.com/office/drawing/2014/main" id="{405AEEEE-589D-F0E3-2A34-863B53CCBFDD}"/>
              </a:ext>
            </a:extLst>
          </p:cNvPr>
          <p:cNvSpPr>
            <a:spLocks noGrp="1"/>
          </p:cNvSpPr>
          <p:nvPr>
            <p:ph idx="1"/>
          </p:nvPr>
        </p:nvSpPr>
        <p:spPr>
          <a:xfrm>
            <a:off x="1920240" y="2312276"/>
            <a:ext cx="9300210" cy="3459874"/>
          </a:xfrm>
        </p:spPr>
        <p:txBody>
          <a:bodyPr>
            <a:noAutofit/>
          </a:bodyPr>
          <a:lstStyle/>
          <a:p>
            <a:r>
              <a:rPr lang="en-US" sz="1200" dirty="0"/>
              <a:t>Evolutionary Algorithms (EAs) form a family of optimization algorithms inspired by the process of natural selection. Genetic Programming (GP) is a subset of EAs. The iterative process involves:</a:t>
            </a:r>
          </a:p>
          <a:p>
            <a:pPr marL="342900" indent="-342900">
              <a:buFont typeface="+mj-lt"/>
              <a:buAutoNum type="arabicParenR"/>
            </a:pPr>
            <a:r>
              <a:rPr lang="en-US" sz="1200" dirty="0"/>
              <a:t>Initialization: Generating an initial population of candidate solutions.</a:t>
            </a:r>
          </a:p>
          <a:p>
            <a:pPr marL="342900" indent="-342900">
              <a:buFont typeface="+mj-lt"/>
              <a:buAutoNum type="arabicParenR"/>
            </a:pPr>
            <a:r>
              <a:rPr lang="en-US" sz="1200" dirty="0"/>
              <a:t>Evaluation: Assessing the fitness of each solution based on predefined criteria.</a:t>
            </a:r>
          </a:p>
          <a:p>
            <a:pPr marL="342900" indent="-342900">
              <a:buFont typeface="+mj-lt"/>
              <a:buAutoNum type="arabicParenR"/>
            </a:pPr>
            <a:r>
              <a:rPr lang="en-US" sz="1200" dirty="0"/>
              <a:t>Selection: Choosing solutions for reproduction based on their fitness.</a:t>
            </a:r>
          </a:p>
          <a:p>
            <a:pPr marL="342900" indent="-342900">
              <a:buFont typeface="+mj-lt"/>
              <a:buAutoNum type="arabicParenR"/>
            </a:pPr>
            <a:r>
              <a:rPr lang="en-US" sz="1200" dirty="0"/>
              <a:t>Crossover: Combining genetic material from selected solutions to create new ones.</a:t>
            </a:r>
          </a:p>
          <a:p>
            <a:pPr marL="342900" indent="-342900">
              <a:buFont typeface="+mj-lt"/>
              <a:buAutoNum type="arabicParenR"/>
            </a:pPr>
            <a:r>
              <a:rPr lang="en-US" sz="1200" dirty="0"/>
              <a:t>Mutation: Introducing random changes to maintain diversity.</a:t>
            </a:r>
          </a:p>
          <a:p>
            <a:pPr marL="342900" indent="-342900">
              <a:buFont typeface="+mj-lt"/>
              <a:buAutoNum type="arabicParenR"/>
            </a:pPr>
            <a:r>
              <a:rPr lang="en-US" sz="1200" dirty="0"/>
              <a:t>Iteration: Repeating the process over multiple generations.</a:t>
            </a:r>
          </a:p>
          <a:p>
            <a:endParaRPr lang="en-US" sz="1200" dirty="0"/>
          </a:p>
          <a:p>
            <a:r>
              <a:rPr lang="en-US" sz="1200" dirty="0"/>
              <a:t>In Genetic Programming, this approach is tailored to evolve computer programs represented as trees. Now, let's explore the core components of Genetic Programming.</a:t>
            </a:r>
          </a:p>
        </p:txBody>
      </p:sp>
    </p:spTree>
    <p:extLst>
      <p:ext uri="{BB962C8B-B14F-4D97-AF65-F5344CB8AC3E}">
        <p14:creationId xmlns:p14="http://schemas.microsoft.com/office/powerpoint/2010/main" val="3662422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White puzzle with one red piece">
            <a:extLst>
              <a:ext uri="{FF2B5EF4-FFF2-40B4-BE49-F238E27FC236}">
                <a16:creationId xmlns:a16="http://schemas.microsoft.com/office/drawing/2014/main" id="{F4842451-651A-364B-5EB9-A7690F5651C0}"/>
              </a:ext>
            </a:extLst>
          </p:cNvPr>
          <p:cNvPicPr>
            <a:picLocks noChangeAspect="1"/>
          </p:cNvPicPr>
          <p:nvPr/>
        </p:nvPicPr>
        <p:blipFill rotWithShape="1">
          <a:blip r:embed="rId2"/>
          <a:srcRect l="20020" r="18457"/>
          <a:stretch/>
        </p:blipFill>
        <p:spPr>
          <a:xfrm>
            <a:off x="4691118" y="1"/>
            <a:ext cx="7500882" cy="6857999"/>
          </a:xfrm>
          <a:custGeom>
            <a:avLst/>
            <a:gdLst/>
            <a:ahLst/>
            <a:cxnLst/>
            <a:rect l="l" t="t" r="r" b="b"/>
            <a:pathLst>
              <a:path w="7500882" h="6857999">
                <a:moveTo>
                  <a:pt x="898230" y="0"/>
                </a:moveTo>
                <a:lnTo>
                  <a:pt x="7500882" y="0"/>
                </a:lnTo>
                <a:lnTo>
                  <a:pt x="7500882" y="6857999"/>
                </a:lnTo>
                <a:lnTo>
                  <a:pt x="0" y="6857999"/>
                </a:lnTo>
                <a:lnTo>
                  <a:pt x="114106" y="6780598"/>
                </a:lnTo>
                <a:cubicBezTo>
                  <a:pt x="291579" y="6653107"/>
                  <a:pt x="465794" y="6515396"/>
                  <a:pt x="641619" y="6374813"/>
                </a:cubicBezTo>
                <a:cubicBezTo>
                  <a:pt x="1607125" y="5602838"/>
                  <a:pt x="2555378" y="4969130"/>
                  <a:pt x="2555378" y="3621655"/>
                </a:cubicBezTo>
                <a:cubicBezTo>
                  <a:pt x="2555378" y="2093191"/>
                  <a:pt x="1969579" y="754640"/>
                  <a:pt x="920818" y="14996"/>
                </a:cubicBezTo>
                <a:close/>
              </a:path>
            </a:pathLst>
          </a:custGeom>
        </p:spPr>
      </p:pic>
      <p:sp>
        <p:nvSpPr>
          <p:cNvPr id="29" name="Freeform: Shape 28">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useBgFill="1">
        <p:nvSpPr>
          <p:cNvPr id="30" name="Freeform: Shape 29">
            <a:extLst>
              <a:ext uri="{FF2B5EF4-FFF2-40B4-BE49-F238E27FC236}">
                <a16:creationId xmlns:a16="http://schemas.microsoft.com/office/drawing/2014/main" id="{0BA56A81-C9DD-4EBA-9E13-32FFB51CF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307402" cy="6858000"/>
          </a:xfrm>
          <a:custGeom>
            <a:avLst/>
            <a:gdLst>
              <a:gd name="connsiteX0" fmla="*/ 0 w 7097265"/>
              <a:gd name="connsiteY0" fmla="*/ 0 h 6858000"/>
              <a:gd name="connsiteX1" fmla="*/ 5474242 w 7097265"/>
              <a:gd name="connsiteY1" fmla="*/ 0 h 6858000"/>
              <a:gd name="connsiteX2" fmla="*/ 5496366 w 7097265"/>
              <a:gd name="connsiteY2" fmla="*/ 14997 h 6858000"/>
              <a:gd name="connsiteX3" fmla="*/ 7097265 w 7097265"/>
              <a:gd name="connsiteY3" fmla="*/ 3621656 h 6858000"/>
              <a:gd name="connsiteX4" fmla="*/ 5222916 w 7097265"/>
              <a:gd name="connsiteY4" fmla="*/ 6374814 h 6858000"/>
              <a:gd name="connsiteX5" fmla="*/ 4706267 w 7097265"/>
              <a:gd name="connsiteY5" fmla="*/ 6780599 h 6858000"/>
              <a:gd name="connsiteX6" fmla="*/ 4594511 w 7097265"/>
              <a:gd name="connsiteY6" fmla="*/ 6858000 h 6858000"/>
              <a:gd name="connsiteX7" fmla="*/ 0 w 709726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7265" h="6858000">
                <a:moveTo>
                  <a:pt x="0" y="0"/>
                </a:moveTo>
                <a:lnTo>
                  <a:pt x="5474242" y="0"/>
                </a:lnTo>
                <a:lnTo>
                  <a:pt x="5496366" y="14997"/>
                </a:lnTo>
                <a:cubicBezTo>
                  <a:pt x="6523529" y="754641"/>
                  <a:pt x="7097265" y="2093192"/>
                  <a:pt x="7097265" y="3621656"/>
                </a:cubicBezTo>
                <a:cubicBezTo>
                  <a:pt x="7097265" y="4969131"/>
                  <a:pt x="6168540" y="5602839"/>
                  <a:pt x="5222916" y="6374814"/>
                </a:cubicBezTo>
                <a:cubicBezTo>
                  <a:pt x="5050713" y="6515397"/>
                  <a:pt x="4880085" y="6653108"/>
                  <a:pt x="4706267" y="6780599"/>
                </a:cubicBezTo>
                <a:lnTo>
                  <a:pt x="4594511"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03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CC6DC0A-09CD-3F36-26B5-4F32B6D3404D}"/>
              </a:ext>
            </a:extLst>
          </p:cNvPr>
          <p:cNvSpPr>
            <a:spLocks noGrp="1"/>
          </p:cNvSpPr>
          <p:nvPr>
            <p:ph type="title"/>
          </p:nvPr>
        </p:nvSpPr>
        <p:spPr>
          <a:xfrm>
            <a:off x="992518" y="442913"/>
            <a:ext cx="4780129" cy="1639888"/>
          </a:xfrm>
        </p:spPr>
        <p:txBody>
          <a:bodyPr anchor="b">
            <a:normAutofit/>
          </a:bodyPr>
          <a:lstStyle/>
          <a:p>
            <a:pPr>
              <a:lnSpc>
                <a:spcPct val="120000"/>
              </a:lnSpc>
            </a:pPr>
            <a:r>
              <a:rPr lang="en-US" sz="2700"/>
              <a:t>Key Components of Genetic Programming</a:t>
            </a:r>
          </a:p>
        </p:txBody>
      </p:sp>
      <p:sp>
        <p:nvSpPr>
          <p:cNvPr id="3" name="Content Placeholder 2">
            <a:extLst>
              <a:ext uri="{FF2B5EF4-FFF2-40B4-BE49-F238E27FC236}">
                <a16:creationId xmlns:a16="http://schemas.microsoft.com/office/drawing/2014/main" id="{5F421C7C-1FDD-17D0-13A0-6EE3C0291950}"/>
              </a:ext>
            </a:extLst>
          </p:cNvPr>
          <p:cNvSpPr>
            <a:spLocks noGrp="1"/>
          </p:cNvSpPr>
          <p:nvPr>
            <p:ph idx="1"/>
          </p:nvPr>
        </p:nvSpPr>
        <p:spPr>
          <a:xfrm>
            <a:off x="992518" y="2312988"/>
            <a:ext cx="5368525" cy="3651250"/>
          </a:xfrm>
        </p:spPr>
        <p:txBody>
          <a:bodyPr>
            <a:noAutofit/>
          </a:bodyPr>
          <a:lstStyle/>
          <a:p>
            <a:pPr marL="228600" indent="-228600">
              <a:lnSpc>
                <a:spcPct val="130000"/>
              </a:lnSpc>
              <a:buFont typeface="+mj-lt"/>
              <a:buAutoNum type="arabicPeriod"/>
            </a:pPr>
            <a:r>
              <a:rPr lang="en-US" sz="1100" dirty="0"/>
              <a:t>Genetic Representation: Programs are represented as tree structures, where nodes denote functions and terminals represent input variables or constants.</a:t>
            </a:r>
          </a:p>
          <a:p>
            <a:pPr marL="228600" indent="-228600">
              <a:lnSpc>
                <a:spcPct val="130000"/>
              </a:lnSpc>
              <a:buFont typeface="+mj-lt"/>
              <a:buAutoNum type="arabicPeriod"/>
            </a:pPr>
            <a:r>
              <a:rPr lang="en-US" sz="1100" dirty="0"/>
              <a:t>Fitness Function: Evaluates the performance of each program in the population, guiding the evolutionary process toward optimal solutions.</a:t>
            </a:r>
          </a:p>
          <a:p>
            <a:pPr marL="228600" indent="-228600">
              <a:lnSpc>
                <a:spcPct val="130000"/>
              </a:lnSpc>
              <a:buFont typeface="+mj-lt"/>
              <a:buAutoNum type="arabicPeriod"/>
            </a:pPr>
            <a:r>
              <a:rPr lang="en-US" sz="1100" dirty="0"/>
              <a:t>Selection: Determines which programs will contribute to the next generation based on their fitness, simulating natural selection.</a:t>
            </a:r>
          </a:p>
          <a:p>
            <a:pPr marL="228600" indent="-228600">
              <a:lnSpc>
                <a:spcPct val="130000"/>
              </a:lnSpc>
              <a:buFont typeface="+mj-lt"/>
              <a:buAutoNum type="arabicPeriod"/>
            </a:pPr>
            <a:r>
              <a:rPr lang="en-US" sz="1100" dirty="0"/>
              <a:t>Crossover: Involves the exchange of genetic material between parent programs, creating new programs with characteristics from both.</a:t>
            </a:r>
          </a:p>
          <a:p>
            <a:pPr marL="228600" indent="-228600">
              <a:lnSpc>
                <a:spcPct val="130000"/>
              </a:lnSpc>
              <a:buFont typeface="+mj-lt"/>
              <a:buAutoNum type="arabicPeriod"/>
            </a:pPr>
            <a:r>
              <a:rPr lang="en-US" sz="1100" dirty="0"/>
              <a:t>Mutation: Introduces random changes to individual programs, fostering diversity and exploration in the solution space.</a:t>
            </a:r>
          </a:p>
          <a:p>
            <a:pPr>
              <a:lnSpc>
                <a:spcPct val="130000"/>
              </a:lnSpc>
            </a:pPr>
            <a:endParaRPr lang="en-US" sz="1100" dirty="0"/>
          </a:p>
        </p:txBody>
      </p:sp>
    </p:spTree>
    <p:extLst>
      <p:ext uri="{BB962C8B-B14F-4D97-AF65-F5344CB8AC3E}">
        <p14:creationId xmlns:p14="http://schemas.microsoft.com/office/powerpoint/2010/main" val="1134633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A546F-C38A-9A1E-99B0-B97D05E177E7}"/>
              </a:ext>
            </a:extLst>
          </p:cNvPr>
          <p:cNvSpPr>
            <a:spLocks noGrp="1"/>
          </p:cNvSpPr>
          <p:nvPr>
            <p:ph type="title"/>
          </p:nvPr>
        </p:nvSpPr>
        <p:spPr/>
        <p:txBody>
          <a:bodyPr>
            <a:normAutofit fontScale="90000"/>
          </a:bodyPr>
          <a:lstStyle/>
          <a:p>
            <a:r>
              <a:rPr lang="en-US" b="1" i="0" dirty="0">
                <a:effectLst/>
                <a:latin typeface="Söhne"/>
              </a:rPr>
              <a:t>How Genetic Programming Works – An Example</a:t>
            </a:r>
            <a:endParaRPr lang="en-US" dirty="0"/>
          </a:p>
        </p:txBody>
      </p:sp>
      <p:sp>
        <p:nvSpPr>
          <p:cNvPr id="3" name="Content Placeholder 2">
            <a:extLst>
              <a:ext uri="{FF2B5EF4-FFF2-40B4-BE49-F238E27FC236}">
                <a16:creationId xmlns:a16="http://schemas.microsoft.com/office/drawing/2014/main" id="{050FC3D8-9C73-5A98-B91A-A5FBB308B5B1}"/>
              </a:ext>
            </a:extLst>
          </p:cNvPr>
          <p:cNvSpPr>
            <a:spLocks noGrp="1"/>
          </p:cNvSpPr>
          <p:nvPr>
            <p:ph idx="1"/>
          </p:nvPr>
        </p:nvSpPr>
        <p:spPr>
          <a:xfrm>
            <a:off x="1920240" y="2312276"/>
            <a:ext cx="3880485" cy="3651504"/>
          </a:xfrm>
        </p:spPr>
        <p:txBody>
          <a:bodyPr>
            <a:normAutofit/>
          </a:bodyPr>
          <a:lstStyle/>
          <a:p>
            <a:pPr marL="342900" indent="-342900">
              <a:buFont typeface="+mj-lt"/>
              <a:buAutoNum type="arabicPeriod"/>
            </a:pPr>
            <a:r>
              <a:rPr lang="en-US" sz="1400" dirty="0"/>
              <a:t>Initialization:</a:t>
            </a:r>
          </a:p>
          <a:p>
            <a:r>
              <a:rPr lang="en-US" sz="1400" dirty="0"/>
              <a:t> Generate an initial population of random programs represented as trees.</a:t>
            </a:r>
          </a:p>
          <a:p>
            <a:endParaRPr lang="en-US" sz="1400" dirty="0"/>
          </a:p>
        </p:txBody>
      </p:sp>
      <p:pic>
        <p:nvPicPr>
          <p:cNvPr id="7" name="Picture 6">
            <a:extLst>
              <a:ext uri="{FF2B5EF4-FFF2-40B4-BE49-F238E27FC236}">
                <a16:creationId xmlns:a16="http://schemas.microsoft.com/office/drawing/2014/main" id="{22BB70F5-4FA4-0524-3B52-8519CC4764D0}"/>
              </a:ext>
            </a:extLst>
          </p:cNvPr>
          <p:cNvPicPr>
            <a:picLocks noChangeAspect="1"/>
          </p:cNvPicPr>
          <p:nvPr/>
        </p:nvPicPr>
        <p:blipFill>
          <a:blip r:embed="rId2"/>
          <a:stretch>
            <a:fillRect/>
          </a:stretch>
        </p:blipFill>
        <p:spPr>
          <a:xfrm>
            <a:off x="5800725" y="2312276"/>
            <a:ext cx="4401009" cy="4196905"/>
          </a:xfrm>
          <a:prstGeom prst="rect">
            <a:avLst/>
          </a:prstGeom>
        </p:spPr>
      </p:pic>
    </p:spTree>
    <p:extLst>
      <p:ext uri="{BB962C8B-B14F-4D97-AF65-F5344CB8AC3E}">
        <p14:creationId xmlns:p14="http://schemas.microsoft.com/office/powerpoint/2010/main" val="1303362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48E6B-03C4-9D62-0332-A14B121F62EB}"/>
              </a:ext>
            </a:extLst>
          </p:cNvPr>
          <p:cNvSpPr>
            <a:spLocks noGrp="1"/>
          </p:cNvSpPr>
          <p:nvPr>
            <p:ph type="title"/>
          </p:nvPr>
        </p:nvSpPr>
        <p:spPr/>
        <p:txBody>
          <a:bodyPr>
            <a:normAutofit fontScale="90000"/>
          </a:bodyPr>
          <a:lstStyle/>
          <a:p>
            <a:r>
              <a:rPr lang="en-US" b="1" i="0" dirty="0">
                <a:effectLst/>
                <a:latin typeface="Söhne"/>
              </a:rPr>
              <a:t>How Genetic Programming Works – An Example</a:t>
            </a:r>
            <a:endParaRPr lang="en-US" dirty="0"/>
          </a:p>
        </p:txBody>
      </p:sp>
      <p:sp>
        <p:nvSpPr>
          <p:cNvPr id="3" name="Content Placeholder 2">
            <a:extLst>
              <a:ext uri="{FF2B5EF4-FFF2-40B4-BE49-F238E27FC236}">
                <a16:creationId xmlns:a16="http://schemas.microsoft.com/office/drawing/2014/main" id="{FE5577AA-B806-C243-2C14-11988BD32667}"/>
              </a:ext>
            </a:extLst>
          </p:cNvPr>
          <p:cNvSpPr>
            <a:spLocks noGrp="1"/>
          </p:cNvSpPr>
          <p:nvPr>
            <p:ph idx="1"/>
          </p:nvPr>
        </p:nvSpPr>
        <p:spPr>
          <a:xfrm>
            <a:off x="1920241" y="2312276"/>
            <a:ext cx="6747898" cy="2315708"/>
          </a:xfrm>
        </p:spPr>
        <p:txBody>
          <a:bodyPr>
            <a:noAutofit/>
          </a:bodyPr>
          <a:lstStyle/>
          <a:p>
            <a:r>
              <a:rPr lang="en-US" sz="1000" dirty="0"/>
              <a:t>2. Evaluation:</a:t>
            </a:r>
          </a:p>
          <a:p>
            <a:pPr marL="285750" indent="-285750">
              <a:buFont typeface="Arial" panose="020B0604020202020204" pitchFamily="34" charset="0"/>
              <a:buChar char="•"/>
            </a:pPr>
            <a:r>
              <a:rPr lang="en-US" sz="1000" dirty="0"/>
              <a:t>Assess the fitness of each program based on a predefined fitness function.</a:t>
            </a:r>
          </a:p>
          <a:p>
            <a:pPr marL="285750" indent="-285750">
              <a:buFont typeface="Arial" panose="020B0604020202020204" pitchFamily="34" charset="0"/>
              <a:buChar char="•"/>
            </a:pPr>
            <a:r>
              <a:rPr lang="en-US" sz="1000" dirty="0"/>
              <a:t>Programs are ranked according to their effectiveness in solving the problem.</a:t>
            </a:r>
          </a:p>
          <a:p>
            <a:r>
              <a:rPr lang="en-US" sz="1000" dirty="0"/>
              <a:t> 3. Selection:</a:t>
            </a:r>
          </a:p>
          <a:p>
            <a:pPr marL="285750" indent="-285750">
              <a:buFont typeface="Arial" panose="020B0604020202020204" pitchFamily="34" charset="0"/>
              <a:buChar char="•"/>
            </a:pPr>
            <a:r>
              <a:rPr lang="en-US" sz="1000" dirty="0"/>
              <a:t>Choose programs for reproduction based on their fitness.</a:t>
            </a:r>
          </a:p>
          <a:p>
            <a:pPr marL="285750" indent="-285750">
              <a:buFont typeface="Arial" panose="020B0604020202020204" pitchFamily="34" charset="0"/>
              <a:buChar char="•"/>
            </a:pPr>
            <a:r>
              <a:rPr lang="en-US" sz="1000" dirty="0"/>
              <a:t>Higher fitness increases the likelihood of being selected.</a:t>
            </a:r>
          </a:p>
        </p:txBody>
      </p:sp>
      <p:pic>
        <p:nvPicPr>
          <p:cNvPr id="5" name="Picture 4">
            <a:extLst>
              <a:ext uri="{FF2B5EF4-FFF2-40B4-BE49-F238E27FC236}">
                <a16:creationId xmlns:a16="http://schemas.microsoft.com/office/drawing/2014/main" id="{EA721416-F89E-DF77-76ED-688CBE97D5CC}"/>
              </a:ext>
            </a:extLst>
          </p:cNvPr>
          <p:cNvPicPr>
            <a:picLocks noChangeAspect="1"/>
          </p:cNvPicPr>
          <p:nvPr/>
        </p:nvPicPr>
        <p:blipFill>
          <a:blip r:embed="rId2"/>
          <a:stretch>
            <a:fillRect/>
          </a:stretch>
        </p:blipFill>
        <p:spPr>
          <a:xfrm>
            <a:off x="1447097" y="4310461"/>
            <a:ext cx="9716856" cy="2105319"/>
          </a:xfrm>
          <a:prstGeom prst="rect">
            <a:avLst/>
          </a:prstGeom>
        </p:spPr>
      </p:pic>
    </p:spTree>
    <p:extLst>
      <p:ext uri="{BB962C8B-B14F-4D97-AF65-F5344CB8AC3E}">
        <p14:creationId xmlns:p14="http://schemas.microsoft.com/office/powerpoint/2010/main" val="1252136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C645-6950-084A-FF08-D7FC970DD773}"/>
              </a:ext>
            </a:extLst>
          </p:cNvPr>
          <p:cNvSpPr>
            <a:spLocks noGrp="1"/>
          </p:cNvSpPr>
          <p:nvPr>
            <p:ph type="title"/>
          </p:nvPr>
        </p:nvSpPr>
        <p:spPr/>
        <p:txBody>
          <a:bodyPr>
            <a:normAutofit fontScale="90000"/>
          </a:bodyPr>
          <a:lstStyle/>
          <a:p>
            <a:r>
              <a:rPr lang="en-US" b="1" i="0" dirty="0">
                <a:effectLst/>
                <a:latin typeface="Söhne"/>
              </a:rPr>
              <a:t>How Genetic Programming Works – An Example</a:t>
            </a:r>
            <a:endParaRPr lang="en-US" dirty="0"/>
          </a:p>
        </p:txBody>
      </p:sp>
      <p:sp>
        <p:nvSpPr>
          <p:cNvPr id="3" name="Content Placeholder 2">
            <a:extLst>
              <a:ext uri="{FF2B5EF4-FFF2-40B4-BE49-F238E27FC236}">
                <a16:creationId xmlns:a16="http://schemas.microsoft.com/office/drawing/2014/main" id="{A1DD559E-F867-67DC-FD27-6CA665F45EE9}"/>
              </a:ext>
            </a:extLst>
          </p:cNvPr>
          <p:cNvSpPr>
            <a:spLocks noGrp="1"/>
          </p:cNvSpPr>
          <p:nvPr>
            <p:ph idx="1"/>
          </p:nvPr>
        </p:nvSpPr>
        <p:spPr/>
        <p:txBody>
          <a:bodyPr>
            <a:normAutofit/>
          </a:bodyPr>
          <a:lstStyle/>
          <a:p>
            <a:r>
              <a:rPr lang="en-US" sz="1400" dirty="0"/>
              <a:t>4. Crossover:</a:t>
            </a:r>
          </a:p>
          <a:p>
            <a:pPr marL="285750" indent="-285750">
              <a:buFont typeface="Arial" panose="020B0604020202020204" pitchFamily="34" charset="0"/>
              <a:buChar char="•"/>
            </a:pPr>
            <a:r>
              <a:rPr lang="en-US" sz="1400" dirty="0"/>
              <a:t>Combine genetic material of selected programs to create new offspring programs.</a:t>
            </a:r>
          </a:p>
          <a:p>
            <a:pPr marL="285750" indent="-285750">
              <a:buFont typeface="Arial" panose="020B0604020202020204" pitchFamily="34" charset="0"/>
              <a:buChar char="•"/>
            </a:pPr>
            <a:r>
              <a:rPr lang="en-US" sz="1400" dirty="0"/>
              <a:t>Mimics the exchange of genetic material in biological reproduction.</a:t>
            </a:r>
          </a:p>
        </p:txBody>
      </p:sp>
      <p:pic>
        <p:nvPicPr>
          <p:cNvPr id="5" name="Picture 4">
            <a:extLst>
              <a:ext uri="{FF2B5EF4-FFF2-40B4-BE49-F238E27FC236}">
                <a16:creationId xmlns:a16="http://schemas.microsoft.com/office/drawing/2014/main" id="{5C6B7154-AF1C-E14C-FA58-5627C3581426}"/>
              </a:ext>
            </a:extLst>
          </p:cNvPr>
          <p:cNvPicPr>
            <a:picLocks noChangeAspect="1"/>
          </p:cNvPicPr>
          <p:nvPr/>
        </p:nvPicPr>
        <p:blipFill>
          <a:blip r:embed="rId2"/>
          <a:stretch>
            <a:fillRect/>
          </a:stretch>
        </p:blipFill>
        <p:spPr>
          <a:xfrm>
            <a:off x="2695100" y="4138028"/>
            <a:ext cx="6801799" cy="1857634"/>
          </a:xfrm>
          <a:prstGeom prst="rect">
            <a:avLst/>
          </a:prstGeom>
        </p:spPr>
      </p:pic>
    </p:spTree>
    <p:extLst>
      <p:ext uri="{BB962C8B-B14F-4D97-AF65-F5344CB8AC3E}">
        <p14:creationId xmlns:p14="http://schemas.microsoft.com/office/powerpoint/2010/main" val="2797994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2FADC-8A39-A03A-A1DA-848509FC286F}"/>
              </a:ext>
            </a:extLst>
          </p:cNvPr>
          <p:cNvSpPr>
            <a:spLocks noGrp="1"/>
          </p:cNvSpPr>
          <p:nvPr>
            <p:ph type="title"/>
          </p:nvPr>
        </p:nvSpPr>
        <p:spPr/>
        <p:txBody>
          <a:bodyPr>
            <a:normAutofit fontScale="90000"/>
          </a:bodyPr>
          <a:lstStyle/>
          <a:p>
            <a:r>
              <a:rPr lang="en-US" b="1" i="0" dirty="0">
                <a:effectLst/>
                <a:latin typeface="Söhne"/>
              </a:rPr>
              <a:t>How Genetic Programming Works – An Example</a:t>
            </a:r>
            <a:endParaRPr lang="en-US" dirty="0"/>
          </a:p>
        </p:txBody>
      </p:sp>
      <p:sp>
        <p:nvSpPr>
          <p:cNvPr id="3" name="Content Placeholder 2">
            <a:extLst>
              <a:ext uri="{FF2B5EF4-FFF2-40B4-BE49-F238E27FC236}">
                <a16:creationId xmlns:a16="http://schemas.microsoft.com/office/drawing/2014/main" id="{B1739B98-47B3-B43E-1085-3863337ECEE1}"/>
              </a:ext>
            </a:extLst>
          </p:cNvPr>
          <p:cNvSpPr>
            <a:spLocks noGrp="1"/>
          </p:cNvSpPr>
          <p:nvPr>
            <p:ph idx="1"/>
          </p:nvPr>
        </p:nvSpPr>
        <p:spPr>
          <a:xfrm>
            <a:off x="1920241" y="2312276"/>
            <a:ext cx="3242310" cy="3651504"/>
          </a:xfrm>
        </p:spPr>
        <p:txBody>
          <a:bodyPr>
            <a:normAutofit fontScale="92500" lnSpcReduction="10000"/>
          </a:bodyPr>
          <a:lstStyle/>
          <a:p>
            <a:r>
              <a:rPr lang="en-US" sz="1200" dirty="0"/>
              <a:t>5. Mutation:</a:t>
            </a:r>
          </a:p>
          <a:p>
            <a:pPr marL="285750" indent="-285750">
              <a:buFont typeface="Arial" panose="020B0604020202020204" pitchFamily="34" charset="0"/>
              <a:buChar char="•"/>
            </a:pPr>
            <a:r>
              <a:rPr lang="en-US" sz="1200" dirty="0"/>
              <a:t>Introduce random changes to selected programs to maintain diversity.</a:t>
            </a:r>
          </a:p>
          <a:p>
            <a:pPr marL="285750" indent="-285750">
              <a:buFont typeface="Arial" panose="020B0604020202020204" pitchFamily="34" charset="0"/>
              <a:buChar char="•"/>
            </a:pPr>
            <a:r>
              <a:rPr lang="en-US" sz="1200" dirty="0"/>
              <a:t>Enhances exploration of the solution space.</a:t>
            </a:r>
          </a:p>
          <a:p>
            <a:r>
              <a:rPr lang="en-US" sz="1200" dirty="0"/>
              <a:t>6. Iteration:</a:t>
            </a:r>
          </a:p>
          <a:p>
            <a:pPr marL="285750" indent="-285750">
              <a:buFont typeface="Arial" panose="020B0604020202020204" pitchFamily="34" charset="0"/>
              <a:buChar char="•"/>
            </a:pPr>
            <a:r>
              <a:rPr lang="en-US" sz="1200" dirty="0"/>
              <a:t>Repeat the process for multiple generations.</a:t>
            </a:r>
          </a:p>
          <a:p>
            <a:pPr marL="285750" indent="-285750">
              <a:buFont typeface="Arial" panose="020B0604020202020204" pitchFamily="34" charset="0"/>
              <a:buChar char="•"/>
            </a:pPr>
            <a:r>
              <a:rPr lang="en-US" sz="1200" dirty="0"/>
              <a:t>Over time, the population evolves, and programs become more adapted to the problem at hand.</a:t>
            </a:r>
          </a:p>
        </p:txBody>
      </p:sp>
      <p:pic>
        <p:nvPicPr>
          <p:cNvPr id="5" name="Picture 4">
            <a:extLst>
              <a:ext uri="{FF2B5EF4-FFF2-40B4-BE49-F238E27FC236}">
                <a16:creationId xmlns:a16="http://schemas.microsoft.com/office/drawing/2014/main" id="{090632C2-73F5-3201-097B-9B9073D9D424}"/>
              </a:ext>
            </a:extLst>
          </p:cNvPr>
          <p:cNvPicPr>
            <a:picLocks noChangeAspect="1"/>
          </p:cNvPicPr>
          <p:nvPr/>
        </p:nvPicPr>
        <p:blipFill>
          <a:blip r:embed="rId2"/>
          <a:stretch>
            <a:fillRect/>
          </a:stretch>
        </p:blipFill>
        <p:spPr>
          <a:xfrm>
            <a:off x="5338047" y="2547256"/>
            <a:ext cx="6339603" cy="3181739"/>
          </a:xfrm>
          <a:prstGeom prst="rect">
            <a:avLst/>
          </a:prstGeom>
        </p:spPr>
      </p:pic>
    </p:spTree>
    <p:extLst>
      <p:ext uri="{BB962C8B-B14F-4D97-AF65-F5344CB8AC3E}">
        <p14:creationId xmlns:p14="http://schemas.microsoft.com/office/powerpoint/2010/main" val="2955518713"/>
      </p:ext>
    </p:extLst>
  </p:cSld>
  <p:clrMapOvr>
    <a:masterClrMapping/>
  </p:clrMapOvr>
</p:sld>
</file>

<file path=ppt/theme/theme1.xml><?xml version="1.0" encoding="utf-8"?>
<a:theme xmlns:a="http://schemas.openxmlformats.org/drawingml/2006/main" name="SketchLinesVTI">
  <a:themeElements>
    <a:clrScheme name="AnalogousFromDarkSeedLeftStep">
      <a:dk1>
        <a:srgbClr val="000000"/>
      </a:dk1>
      <a:lt1>
        <a:srgbClr val="FFFFFF"/>
      </a:lt1>
      <a:dk2>
        <a:srgbClr val="1C2431"/>
      </a:dk2>
      <a:lt2>
        <a:srgbClr val="F0F3F1"/>
      </a:lt2>
      <a:accent1>
        <a:srgbClr val="E729B5"/>
      </a:accent1>
      <a:accent2>
        <a:srgbClr val="B817D5"/>
      </a:accent2>
      <a:accent3>
        <a:srgbClr val="7B29E7"/>
      </a:accent3>
      <a:accent4>
        <a:srgbClr val="3835DA"/>
      </a:accent4>
      <a:accent5>
        <a:srgbClr val="2975E7"/>
      </a:accent5>
      <a:accent6>
        <a:srgbClr val="17B3D5"/>
      </a:accent6>
      <a:hlink>
        <a:srgbClr val="3F5DBF"/>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48</TotalTime>
  <Words>735</Words>
  <Application>Microsoft Office PowerPoint</Application>
  <PresentationFormat>Widescreen</PresentationFormat>
  <Paragraphs>72</Paragraphs>
  <Slides>13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Meiryo</vt:lpstr>
      <vt:lpstr>Arial</vt:lpstr>
      <vt:lpstr>Corbel</vt:lpstr>
      <vt:lpstr>Söhne</vt:lpstr>
      <vt:lpstr>Wingdings</vt:lpstr>
      <vt:lpstr>SketchLinesVTI</vt:lpstr>
      <vt:lpstr>"Exploring Genetic Programming"</vt:lpstr>
      <vt:lpstr>Outline</vt:lpstr>
      <vt:lpstr>Introduction</vt:lpstr>
      <vt:lpstr>Evolutionary Algorithms Overview</vt:lpstr>
      <vt:lpstr>Key Components of Genetic Programming</vt:lpstr>
      <vt:lpstr>How Genetic Programming Works – An Example</vt:lpstr>
      <vt:lpstr>How Genetic Programming Works – An Example</vt:lpstr>
      <vt:lpstr>How Genetic Programming Works – An Example</vt:lpstr>
      <vt:lpstr>How Genetic Programming Works – An Example</vt:lpstr>
      <vt:lpstr>Applications of Genetic Programming</vt:lpstr>
      <vt:lpstr>Challenges and Limitations</vt:lpstr>
      <vt:lpstr>Success Stories</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Genetic Programming"</dc:title>
  <dc:creator>AlAwawdeh, Qusai | Student</dc:creator>
  <cp:lastModifiedBy>AlAwawdeh, Qusai | Student</cp:lastModifiedBy>
  <cp:revision>1</cp:revision>
  <dcterms:created xsi:type="dcterms:W3CDTF">2024-01-09T17:43:56Z</dcterms:created>
  <dcterms:modified xsi:type="dcterms:W3CDTF">2024-01-09T18:32:22Z</dcterms:modified>
</cp:coreProperties>
</file>